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5"/>
  </p:notesMasterIdLst>
  <p:handoutMasterIdLst>
    <p:handoutMasterId r:id="rId76"/>
  </p:handoutMasterIdLst>
  <p:sldIdLst>
    <p:sldId id="256" r:id="rId2"/>
    <p:sldId id="532" r:id="rId3"/>
    <p:sldId id="630" r:id="rId4"/>
    <p:sldId id="632" r:id="rId5"/>
    <p:sldId id="633" r:id="rId6"/>
    <p:sldId id="634" r:id="rId7"/>
    <p:sldId id="635" r:id="rId8"/>
    <p:sldId id="648" r:id="rId9"/>
    <p:sldId id="636" r:id="rId10"/>
    <p:sldId id="639" r:id="rId11"/>
    <p:sldId id="637" r:id="rId12"/>
    <p:sldId id="638" r:id="rId13"/>
    <p:sldId id="640" r:id="rId14"/>
    <p:sldId id="641" r:id="rId15"/>
    <p:sldId id="654" r:id="rId16"/>
    <p:sldId id="543" r:id="rId17"/>
    <p:sldId id="493" r:id="rId18"/>
    <p:sldId id="538" r:id="rId19"/>
    <p:sldId id="539" r:id="rId20"/>
    <p:sldId id="544" r:id="rId21"/>
    <p:sldId id="540" r:id="rId22"/>
    <p:sldId id="542" r:id="rId23"/>
    <p:sldId id="497" r:id="rId24"/>
    <p:sldId id="576" r:id="rId25"/>
    <p:sldId id="662" r:id="rId26"/>
    <p:sldId id="643" r:id="rId27"/>
    <p:sldId id="656" r:id="rId28"/>
    <p:sldId id="657" r:id="rId29"/>
    <p:sldId id="659" r:id="rId30"/>
    <p:sldId id="660" r:id="rId31"/>
    <p:sldId id="661" r:id="rId32"/>
    <p:sldId id="652" r:id="rId33"/>
    <p:sldId id="664" r:id="rId34"/>
    <p:sldId id="667" r:id="rId35"/>
    <p:sldId id="668" r:id="rId36"/>
    <p:sldId id="670" r:id="rId37"/>
    <p:sldId id="671" r:id="rId38"/>
    <p:sldId id="672" r:id="rId39"/>
    <p:sldId id="673" r:id="rId40"/>
    <p:sldId id="674" r:id="rId41"/>
    <p:sldId id="675" r:id="rId42"/>
    <p:sldId id="676" r:id="rId43"/>
    <p:sldId id="677" r:id="rId44"/>
    <p:sldId id="678" r:id="rId45"/>
    <p:sldId id="685" r:id="rId46"/>
    <p:sldId id="688" r:id="rId47"/>
    <p:sldId id="689" r:id="rId48"/>
    <p:sldId id="690" r:id="rId49"/>
    <p:sldId id="692" r:id="rId50"/>
    <p:sldId id="699" r:id="rId51"/>
    <p:sldId id="700" r:id="rId52"/>
    <p:sldId id="701" r:id="rId53"/>
    <p:sldId id="704" r:id="rId54"/>
    <p:sldId id="705" r:id="rId55"/>
    <p:sldId id="706" r:id="rId56"/>
    <p:sldId id="707" r:id="rId57"/>
    <p:sldId id="708" r:id="rId58"/>
    <p:sldId id="709" r:id="rId59"/>
    <p:sldId id="710" r:id="rId60"/>
    <p:sldId id="663" r:id="rId61"/>
    <p:sldId id="644" r:id="rId62"/>
    <p:sldId id="653" r:id="rId63"/>
    <p:sldId id="647" r:id="rId64"/>
    <p:sldId id="651" r:id="rId65"/>
    <p:sldId id="650" r:id="rId66"/>
    <p:sldId id="712" r:id="rId67"/>
    <p:sldId id="713" r:id="rId68"/>
    <p:sldId id="714" r:id="rId69"/>
    <p:sldId id="715" r:id="rId70"/>
    <p:sldId id="716" r:id="rId71"/>
    <p:sldId id="717" r:id="rId72"/>
    <p:sldId id="718" r:id="rId73"/>
    <p:sldId id="719" r:id="rId74"/>
  </p:sldIdLst>
  <p:sldSz cx="9144000" cy="6858000" type="screen4x3"/>
  <p:notesSz cx="6815138" cy="9942513"/>
  <p:defaultTextStyle>
    <a:defPPr>
      <a:defRPr lang="zh-CN"/>
    </a:defPPr>
    <a:lvl1pPr algn="l" rtl="0" fontAlgn="base">
      <a:spcBef>
        <a:spcPct val="0"/>
      </a:spcBef>
      <a:spcAft>
        <a:spcPct val="0"/>
      </a:spcAft>
      <a:defRPr sz="2000" kern="1200">
        <a:solidFill>
          <a:schemeClr val="tx1"/>
        </a:solidFill>
        <a:latin typeface="Verdana" charset="0"/>
        <a:ea typeface="宋体" charset="0"/>
        <a:cs typeface="宋体" charset="0"/>
      </a:defRPr>
    </a:lvl1pPr>
    <a:lvl2pPr marL="457200" algn="l" rtl="0" fontAlgn="base">
      <a:spcBef>
        <a:spcPct val="0"/>
      </a:spcBef>
      <a:spcAft>
        <a:spcPct val="0"/>
      </a:spcAft>
      <a:defRPr sz="2000" kern="1200">
        <a:solidFill>
          <a:schemeClr val="tx1"/>
        </a:solidFill>
        <a:latin typeface="Verdana" charset="0"/>
        <a:ea typeface="宋体" charset="0"/>
        <a:cs typeface="宋体" charset="0"/>
      </a:defRPr>
    </a:lvl2pPr>
    <a:lvl3pPr marL="914400" algn="l" rtl="0" fontAlgn="base">
      <a:spcBef>
        <a:spcPct val="0"/>
      </a:spcBef>
      <a:spcAft>
        <a:spcPct val="0"/>
      </a:spcAft>
      <a:defRPr sz="2000" kern="1200">
        <a:solidFill>
          <a:schemeClr val="tx1"/>
        </a:solidFill>
        <a:latin typeface="Verdana" charset="0"/>
        <a:ea typeface="宋体" charset="0"/>
        <a:cs typeface="宋体" charset="0"/>
      </a:defRPr>
    </a:lvl3pPr>
    <a:lvl4pPr marL="1371600" algn="l" rtl="0" fontAlgn="base">
      <a:spcBef>
        <a:spcPct val="0"/>
      </a:spcBef>
      <a:spcAft>
        <a:spcPct val="0"/>
      </a:spcAft>
      <a:defRPr sz="2000" kern="1200">
        <a:solidFill>
          <a:schemeClr val="tx1"/>
        </a:solidFill>
        <a:latin typeface="Verdana" charset="0"/>
        <a:ea typeface="宋体" charset="0"/>
        <a:cs typeface="宋体" charset="0"/>
      </a:defRPr>
    </a:lvl4pPr>
    <a:lvl5pPr marL="1828800" algn="l" rtl="0" fontAlgn="base">
      <a:spcBef>
        <a:spcPct val="0"/>
      </a:spcBef>
      <a:spcAft>
        <a:spcPct val="0"/>
      </a:spcAft>
      <a:defRPr sz="2000" kern="1200">
        <a:solidFill>
          <a:schemeClr val="tx1"/>
        </a:solidFill>
        <a:latin typeface="Verdana" charset="0"/>
        <a:ea typeface="宋体" charset="0"/>
        <a:cs typeface="宋体" charset="0"/>
      </a:defRPr>
    </a:lvl5pPr>
    <a:lvl6pPr marL="2286000" algn="l" defTabSz="457200" rtl="0" eaLnBrk="1" latinLnBrk="0" hangingPunct="1">
      <a:defRPr sz="2000" kern="1200">
        <a:solidFill>
          <a:schemeClr val="tx1"/>
        </a:solidFill>
        <a:latin typeface="Verdana" charset="0"/>
        <a:ea typeface="宋体" charset="0"/>
        <a:cs typeface="宋体" charset="0"/>
      </a:defRPr>
    </a:lvl6pPr>
    <a:lvl7pPr marL="2743200" algn="l" defTabSz="457200" rtl="0" eaLnBrk="1" latinLnBrk="0" hangingPunct="1">
      <a:defRPr sz="2000" kern="1200">
        <a:solidFill>
          <a:schemeClr val="tx1"/>
        </a:solidFill>
        <a:latin typeface="Verdana" charset="0"/>
        <a:ea typeface="宋体" charset="0"/>
        <a:cs typeface="宋体" charset="0"/>
      </a:defRPr>
    </a:lvl7pPr>
    <a:lvl8pPr marL="3200400" algn="l" defTabSz="457200" rtl="0" eaLnBrk="1" latinLnBrk="0" hangingPunct="1">
      <a:defRPr sz="2000" kern="1200">
        <a:solidFill>
          <a:schemeClr val="tx1"/>
        </a:solidFill>
        <a:latin typeface="Verdana" charset="0"/>
        <a:ea typeface="宋体" charset="0"/>
        <a:cs typeface="宋体" charset="0"/>
      </a:defRPr>
    </a:lvl8pPr>
    <a:lvl9pPr marL="3657600" algn="l" defTabSz="457200" rtl="0" eaLnBrk="1" latinLnBrk="0" hangingPunct="1">
      <a:defRPr sz="2000" kern="1200">
        <a:solidFill>
          <a:schemeClr val="tx1"/>
        </a:solidFill>
        <a:latin typeface="Verdana"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2">
          <p15:clr>
            <a:srgbClr val="A4A3A4"/>
          </p15:clr>
        </p15:guide>
        <p15:guide id="2" pos="21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797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9" autoAdjust="0"/>
    <p:restoredTop sz="80627" autoAdjust="0"/>
  </p:normalViewPr>
  <p:slideViewPr>
    <p:cSldViewPr>
      <p:cViewPr varScale="1">
        <p:scale>
          <a:sx n="92" d="100"/>
          <a:sy n="92" d="100"/>
        </p:scale>
        <p:origin x="20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2616" y="-102"/>
      </p:cViewPr>
      <p:guideLst>
        <p:guide orient="horz" pos="3132"/>
        <p:guide pos="214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30"/>
      <c:rotY val="0"/>
      <c:rAngAx val="0"/>
    </c:view3D>
    <c:floor>
      <c:thickness val="0"/>
    </c:floor>
    <c:sideWall>
      <c:thickness val="0"/>
    </c:sideWall>
    <c:backWall>
      <c:thickness val="0"/>
    </c:backWall>
    <c:plotArea>
      <c:layout/>
      <c:pie3DChart>
        <c:varyColors val="1"/>
        <c:ser>
          <c:idx val="0"/>
          <c:order val="0"/>
          <c:explosion val="25"/>
          <c:dLbls>
            <c:dLbl>
              <c:idx val="0"/>
              <c:layout>
                <c:manualLayout>
                  <c:x val="-8.2176837270341183E-2"/>
                  <c:y val="-8.162021413989921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3E09-47C8-A1CA-9E31D5600A51}"/>
                </c:ext>
              </c:extLst>
            </c:dLbl>
            <c:dLbl>
              <c:idx val="2"/>
              <c:layout>
                <c:manualLayout>
                  <c:x val="3.4549737532808399E-2"/>
                  <c:y val="-1.7400949881264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E09-47C8-A1CA-9E31D5600A51}"/>
                </c:ext>
              </c:extLst>
            </c:dLbl>
            <c:dLbl>
              <c:idx val="3"/>
              <c:layout>
                <c:manualLayout>
                  <c:x val="3.6975065616797906E-2"/>
                  <c:y val="1.8131066949964602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3E09-47C8-A1CA-9E31D5600A51}"/>
                </c:ext>
              </c:extLst>
            </c:dLbl>
            <c:dLbl>
              <c:idx val="4"/>
              <c:layout>
                <c:manualLayout>
                  <c:x val="-6.2467191601049923E-5"/>
                  <c:y val="-0.156474607340749"/>
                </c:manualLayout>
              </c:layout>
              <c:tx>
                <c:rich>
                  <a:bodyPr/>
                  <a:lstStyle/>
                  <a:p>
                    <a:r>
                      <a:rPr lang="en-US" altLang="en-US" dirty="0"/>
                      <a:t>MSN 
4%</a:t>
                    </a:r>
                  </a:p>
                </c:rich>
              </c:tx>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3E09-47C8-A1CA-9E31D5600A51}"/>
                </c:ext>
              </c:extLst>
            </c:dLbl>
            <c:dLbl>
              <c:idx val="5"/>
              <c:layout>
                <c:manualLayout>
                  <c:x val="4.3427165354330702E-3"/>
                  <c:y val="-4.310044577761109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E09-47C8-A1CA-9E31D5600A51}"/>
                </c:ext>
              </c:extLst>
            </c:dLbl>
            <c:spPr>
              <a:noFill/>
              <a:ln>
                <a:noFill/>
              </a:ln>
              <a:effectLst/>
            </c:spPr>
            <c:txPr>
              <a:bodyPr/>
              <a:lstStyle/>
              <a:p>
                <a:pPr>
                  <a:defRPr lang="en-US" sz="2000"/>
                </a:pPr>
                <a:endParaRPr lang="zh-CN"/>
              </a:p>
            </c:txPr>
            <c:showLegendKey val="0"/>
            <c:showVal val="0"/>
            <c:showCatName val="1"/>
            <c:showSerName val="0"/>
            <c:showPercent val="1"/>
            <c:showBubbleSize val="0"/>
            <c:showLeaderLines val="0"/>
            <c:extLst>
              <c:ext xmlns:c15="http://schemas.microsoft.com/office/drawing/2012/chart" uri="{CE6537A1-D6FC-4f65-9D91-7224C49458BB}"/>
            </c:extLst>
          </c:dLbls>
          <c:cat>
            <c:strRef>
              <c:f>[final_static_1_improved.xlsx]Sheet1!$E$1:$E$6</c:f>
              <c:strCache>
                <c:ptCount val="6"/>
                <c:pt idx="0">
                  <c:v>Baidu</c:v>
                </c:pt>
                <c:pt idx="1">
                  <c:v>Google</c:v>
                </c:pt>
                <c:pt idx="2">
                  <c:v>Tencent</c:v>
                </c:pt>
                <c:pt idx="3">
                  <c:v>Yahoo!</c:v>
                </c:pt>
                <c:pt idx="4">
                  <c:v>MSN Messenger</c:v>
                </c:pt>
                <c:pt idx="5">
                  <c:v>其他</c:v>
                </c:pt>
              </c:strCache>
            </c:strRef>
          </c:cat>
          <c:val>
            <c:numRef>
              <c:f>[final_static_1_improved.xlsx]Sheet1!$F$1:$F$6</c:f>
              <c:numCache>
                <c:formatCode>g/"通""用""格""式"</c:formatCode>
                <c:ptCount val="6"/>
                <c:pt idx="0">
                  <c:v>21</c:v>
                </c:pt>
                <c:pt idx="1">
                  <c:v>16</c:v>
                </c:pt>
                <c:pt idx="2">
                  <c:v>11</c:v>
                </c:pt>
                <c:pt idx="3">
                  <c:v>4</c:v>
                </c:pt>
                <c:pt idx="4">
                  <c:v>3</c:v>
                </c:pt>
                <c:pt idx="5">
                  <c:v>19</c:v>
                </c:pt>
              </c:numCache>
            </c:numRef>
          </c:val>
          <c:extLst>
            <c:ext xmlns:c16="http://schemas.microsoft.com/office/drawing/2014/chart" uri="{C3380CC4-5D6E-409C-BE32-E72D297353CC}">
              <c16:uniqueId val="{00000005-3E09-47C8-A1CA-9E31D5600A51}"/>
            </c:ext>
          </c:extLst>
        </c:ser>
        <c:dLbls>
          <c:showLegendKey val="0"/>
          <c:showVal val="0"/>
          <c:showCatName val="0"/>
          <c:showSerName val="0"/>
          <c:showPercent val="0"/>
          <c:showBubbleSize val="0"/>
          <c:showLeaderLines val="0"/>
        </c:dLbls>
      </c:pie3DChart>
    </c:plotArea>
    <c:legend>
      <c:legendPos val="r"/>
      <c:overlay val="0"/>
      <c:txPr>
        <a:bodyPr/>
        <a:lstStyle/>
        <a:p>
          <a:pPr>
            <a:defRPr lang="en-US" sz="1600"/>
          </a:pPr>
          <a:endParaRPr lang="zh-CN"/>
        </a:p>
      </c:txPr>
    </c:legend>
    <c:plotVisOnly val="1"/>
    <c:dispBlanksAs val="zero"/>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30"/>
      <c:rotY val="0"/>
      <c:rAngAx val="0"/>
    </c:view3D>
    <c:floor>
      <c:thickness val="0"/>
    </c:floor>
    <c:sideWall>
      <c:thickness val="0"/>
    </c:sideWall>
    <c:backWall>
      <c:thickness val="0"/>
    </c:backWall>
    <c:plotArea>
      <c:layout/>
      <c:pie3DChart>
        <c:varyColors val="1"/>
        <c:ser>
          <c:idx val="0"/>
          <c:order val="0"/>
          <c:explosion val="25"/>
          <c:dLbls>
            <c:spPr>
              <a:noFill/>
              <a:ln>
                <a:noFill/>
              </a:ln>
              <a:effectLst/>
            </c:spPr>
            <c:txPr>
              <a:bodyPr/>
              <a:lstStyle/>
              <a:p>
                <a:pPr>
                  <a:defRPr lang="en-US" sz="1600"/>
                </a:pPr>
                <a:endParaRPr lang="zh-CN"/>
              </a:p>
            </c:txPr>
            <c:showLegendKey val="0"/>
            <c:showVal val="0"/>
            <c:showCatName val="1"/>
            <c:showSerName val="0"/>
            <c:showPercent val="1"/>
            <c:showBubbleSize val="0"/>
            <c:showLeaderLines val="1"/>
            <c:extLst>
              <c:ext xmlns:c15="http://schemas.microsoft.com/office/drawing/2012/chart" uri="{CE6537A1-D6FC-4f65-9D91-7224C49458BB}"/>
            </c:extLst>
          </c:dLbls>
          <c:cat>
            <c:strRef>
              <c:f>[final_static_1_improved.xlsx]Sheet1!$E$8:$E$10</c:f>
              <c:strCache>
                <c:ptCount val="3"/>
                <c:pt idx="0">
                  <c:v>类别一：绑定其他公司软件，盈利</c:v>
                </c:pt>
                <c:pt idx="1">
                  <c:v>类别二：宣传自身软件</c:v>
                </c:pt>
                <c:pt idx="2">
                  <c:v>类别三：以其他软件为构件</c:v>
                </c:pt>
              </c:strCache>
            </c:strRef>
          </c:cat>
          <c:val>
            <c:numRef>
              <c:f>[final_static_1_improved.xlsx]Sheet1!$F$8:$F$10</c:f>
              <c:numCache>
                <c:formatCode>g/"通""用""格""式"</c:formatCode>
                <c:ptCount val="3"/>
                <c:pt idx="0">
                  <c:v>52</c:v>
                </c:pt>
                <c:pt idx="1">
                  <c:v>17</c:v>
                </c:pt>
                <c:pt idx="2">
                  <c:v>5</c:v>
                </c:pt>
              </c:numCache>
            </c:numRef>
          </c:val>
          <c:extLst>
            <c:ext xmlns:c16="http://schemas.microsoft.com/office/drawing/2014/chart" uri="{C3380CC4-5D6E-409C-BE32-E72D297353CC}">
              <c16:uniqueId val="{00000000-1FDE-4284-9CB1-967436D90A3B}"/>
            </c:ext>
          </c:extLst>
        </c:ser>
        <c:dLbls>
          <c:showLegendKey val="0"/>
          <c:showVal val="0"/>
          <c:showCatName val="0"/>
          <c:showSerName val="0"/>
          <c:showPercent val="0"/>
          <c:showBubbleSize val="0"/>
          <c:showLeaderLines val="1"/>
        </c:dLbls>
      </c:pie3DChart>
    </c:plotArea>
    <c:legend>
      <c:legendPos val="r"/>
      <c:layout>
        <c:manualLayout>
          <c:xMode val="edge"/>
          <c:yMode val="edge"/>
          <c:x val="0.46393197725284413"/>
          <c:y val="4.514472149314671E-2"/>
          <c:w val="0.52217913385826797"/>
          <c:h val="0.22915500145815096"/>
        </c:manualLayout>
      </c:layout>
      <c:overlay val="0"/>
      <c:txPr>
        <a:bodyPr/>
        <a:lstStyle/>
        <a:p>
          <a:pPr>
            <a:defRPr lang="en-US" sz="1800"/>
          </a:pPr>
          <a:endParaRPr lang="zh-CN"/>
        </a:p>
      </c:txPr>
    </c:legend>
    <c:plotVisOnly val="1"/>
    <c:dispBlanksAs val="zero"/>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30"/>
      <c:rotY val="0"/>
      <c:rAngAx val="0"/>
    </c:view3D>
    <c:floor>
      <c:thickness val="0"/>
    </c:floor>
    <c:sideWall>
      <c:thickness val="0"/>
    </c:sideWall>
    <c:backWall>
      <c:thickness val="0"/>
    </c:backWall>
    <c:plotArea>
      <c:layout/>
      <c:pie3DChart>
        <c:varyColors val="1"/>
        <c:ser>
          <c:idx val="0"/>
          <c:order val="0"/>
          <c:explosion val="25"/>
          <c:dLbls>
            <c:spPr>
              <a:noFill/>
              <a:ln>
                <a:noFill/>
              </a:ln>
              <a:effectLst/>
            </c:spPr>
            <c:txPr>
              <a:bodyPr/>
              <a:lstStyle/>
              <a:p>
                <a:pPr>
                  <a:defRPr lang="en-US" sz="1400"/>
                </a:pPr>
                <a:endParaRPr lang="zh-CN"/>
              </a:p>
            </c:txPr>
            <c:showLegendKey val="0"/>
            <c:showVal val="0"/>
            <c:showCatName val="1"/>
            <c:showSerName val="0"/>
            <c:showPercent val="1"/>
            <c:showBubbleSize val="0"/>
            <c:showLeaderLines val="1"/>
            <c:extLst>
              <c:ext xmlns:c15="http://schemas.microsoft.com/office/drawing/2012/chart" uri="{CE6537A1-D6FC-4f65-9D91-7224C49458BB}"/>
            </c:extLst>
          </c:dLbls>
          <c:cat>
            <c:strRef>
              <c:f>[final_static_2.xlsx]final!$E$6:$E$11</c:f>
              <c:strCache>
                <c:ptCount val="6"/>
                <c:pt idx="0">
                  <c:v>工具条</c:v>
                </c:pt>
                <c:pt idx="1">
                  <c:v>右键菜单</c:v>
                </c:pt>
                <c:pt idx="2">
                  <c:v>首页</c:v>
                </c:pt>
                <c:pt idx="3">
                  <c:v>搜索工具</c:v>
                </c:pt>
                <c:pt idx="4">
                  <c:v>安全策略</c:v>
                </c:pt>
                <c:pt idx="5">
                  <c:v>浏览历史</c:v>
                </c:pt>
              </c:strCache>
            </c:strRef>
          </c:cat>
          <c:val>
            <c:numRef>
              <c:f>[final_static_2.xlsx]final!$F$6:$F$11</c:f>
              <c:numCache>
                <c:formatCode>g/"通""用""格""式"</c:formatCode>
                <c:ptCount val="6"/>
                <c:pt idx="0">
                  <c:v>32</c:v>
                </c:pt>
                <c:pt idx="1">
                  <c:v>19</c:v>
                </c:pt>
                <c:pt idx="2">
                  <c:v>55</c:v>
                </c:pt>
                <c:pt idx="3">
                  <c:v>14</c:v>
                </c:pt>
                <c:pt idx="4">
                  <c:v>45</c:v>
                </c:pt>
                <c:pt idx="5">
                  <c:v>26</c:v>
                </c:pt>
              </c:numCache>
            </c:numRef>
          </c:val>
          <c:extLst>
            <c:ext xmlns:c16="http://schemas.microsoft.com/office/drawing/2014/chart" uri="{C3380CC4-5D6E-409C-BE32-E72D297353CC}">
              <c16:uniqueId val="{00000000-BAFD-42F6-A460-F48991748736}"/>
            </c:ext>
          </c:extLst>
        </c:ser>
        <c:dLbls>
          <c:showLegendKey val="0"/>
          <c:showVal val="0"/>
          <c:showCatName val="0"/>
          <c:showSerName val="0"/>
          <c:showPercent val="0"/>
          <c:showBubbleSize val="0"/>
          <c:showLeaderLines val="1"/>
        </c:dLbls>
      </c:pie3DChart>
    </c:plotArea>
    <c:legend>
      <c:legendPos val="r"/>
      <c:overlay val="0"/>
      <c:txPr>
        <a:bodyPr/>
        <a:lstStyle/>
        <a:p>
          <a:pPr>
            <a:defRPr lang="en-US" sz="1400"/>
          </a:pPr>
          <a:endParaRPr lang="zh-CN"/>
        </a:p>
      </c:txPr>
    </c:legend>
    <c:plotVisOnly val="1"/>
    <c:dispBlanksAs val="zero"/>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ltLang="zh-CN"/>
          </a:p>
        </p:txBody>
      </p:sp>
      <p:sp>
        <p:nvSpPr>
          <p:cNvPr id="7171" name="Rectangle 3"/>
          <p:cNvSpPr>
            <a:spLocks noGrp="1" noChangeArrowheads="1"/>
          </p:cNvSpPr>
          <p:nvPr>
            <p:ph type="dt" sz="quarter"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ltLang="zh-CN"/>
          </a:p>
        </p:txBody>
      </p:sp>
      <p:sp>
        <p:nvSpPr>
          <p:cNvPr id="7172" name="Rectangle 4"/>
          <p:cNvSpPr>
            <a:spLocks noGrp="1" noChangeArrowheads="1"/>
          </p:cNvSpPr>
          <p:nvPr>
            <p:ph type="ftr" sz="quarter" idx="2"/>
          </p:nvPr>
        </p:nvSpPr>
        <p:spPr bwMode="auto">
          <a:xfrm>
            <a:off x="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zh-CN"/>
          </a:p>
        </p:txBody>
      </p:sp>
      <p:sp>
        <p:nvSpPr>
          <p:cNvPr id="7173" name="Rectangle 5"/>
          <p:cNvSpPr>
            <a:spLocks noGrp="1" noChangeArrowheads="1"/>
          </p:cNvSpPr>
          <p:nvPr>
            <p:ph type="sldNum" sz="quarter" idx="3"/>
          </p:nvPr>
        </p:nvSpPr>
        <p:spPr bwMode="auto">
          <a:xfrm>
            <a:off x="386080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C57A0842-234A-924A-9FF1-1124E09DF62D}" type="slidenum">
              <a:rPr lang="en-US" altLang="zh-CN"/>
              <a:pPr/>
              <a:t>‹#›</a:t>
            </a:fld>
            <a:endParaRPr lang="en-US" altLang="zh-CN"/>
          </a:p>
        </p:txBody>
      </p:sp>
    </p:spTree>
    <p:extLst>
      <p:ext uri="{BB962C8B-B14F-4D97-AF65-F5344CB8AC3E}">
        <p14:creationId xmlns:p14="http://schemas.microsoft.com/office/powerpoint/2010/main" val="3351362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ltLang="zh-CN"/>
          </a:p>
        </p:txBody>
      </p:sp>
      <p:sp>
        <p:nvSpPr>
          <p:cNvPr id="156675"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ltLang="zh-CN"/>
          </a:p>
        </p:txBody>
      </p:sp>
      <p:sp>
        <p:nvSpPr>
          <p:cNvPr id="88068" name="Rectangle 4"/>
          <p:cNvSpPr>
            <a:spLocks noGrp="1" noRot="1" noChangeAspect="1" noChangeArrowheads="1" noTextEdit="1"/>
          </p:cNvSpPr>
          <p:nvPr>
            <p:ph type="sldImg" idx="2"/>
          </p:nvPr>
        </p:nvSpPr>
        <p:spPr bwMode="auto">
          <a:xfrm>
            <a:off x="923925" y="746125"/>
            <a:ext cx="4970463" cy="372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6677" name="Rectangle 5"/>
          <p:cNvSpPr>
            <a:spLocks noGrp="1" noChangeArrowheads="1"/>
          </p:cNvSpPr>
          <p:nvPr>
            <p:ph type="body" sz="quarter" idx="3"/>
          </p:nvPr>
        </p:nvSpPr>
        <p:spPr bwMode="auto">
          <a:xfrm>
            <a:off x="681038" y="4722813"/>
            <a:ext cx="5453062" cy="4473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6678" name="Rectangle 6"/>
          <p:cNvSpPr>
            <a:spLocks noGrp="1" noChangeArrowheads="1"/>
          </p:cNvSpPr>
          <p:nvPr>
            <p:ph type="ftr" sz="quarter" idx="4"/>
          </p:nvPr>
        </p:nvSpPr>
        <p:spPr bwMode="auto">
          <a:xfrm>
            <a:off x="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zh-CN"/>
          </a:p>
        </p:txBody>
      </p:sp>
      <p:sp>
        <p:nvSpPr>
          <p:cNvPr id="156679" name="Rectangle 7"/>
          <p:cNvSpPr>
            <a:spLocks noGrp="1" noChangeArrowheads="1"/>
          </p:cNvSpPr>
          <p:nvPr>
            <p:ph type="sldNum" sz="quarter" idx="5"/>
          </p:nvPr>
        </p:nvSpPr>
        <p:spPr bwMode="auto">
          <a:xfrm>
            <a:off x="3860800" y="9444038"/>
            <a:ext cx="29527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1969F841-EBC4-6349-8B62-AF46B005FDDA}" type="slidenum">
              <a:rPr lang="en-US" altLang="zh-CN"/>
              <a:pPr/>
              <a:t>‹#›</a:t>
            </a:fld>
            <a:endParaRPr lang="en-US" altLang="zh-CN"/>
          </a:p>
        </p:txBody>
      </p:sp>
    </p:spTree>
    <p:extLst>
      <p:ext uri="{BB962C8B-B14F-4D97-AF65-F5344CB8AC3E}">
        <p14:creationId xmlns:p14="http://schemas.microsoft.com/office/powerpoint/2010/main" val="40963247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aike.baidu.com/view/1458023.ht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baike.baidu.com/view/1591.ht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baike.baidu.com/view/52146.htm"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baike.baidu.com/view/121523.htm" TargetMode="External"/><Relationship Id="rId4" Type="http://schemas.openxmlformats.org/officeDocument/2006/relationships/hyperlink" Target="http://baike.baidu.com/view/420822.ht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baike.baidu.com/view/31428.ht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baike.baidu.com/view/1421640.htm" TargetMode="External"/><Relationship Id="rId3" Type="http://schemas.openxmlformats.org/officeDocument/2006/relationships/hyperlink" Target="http://baike.baidu.com/view/1461216.htm" TargetMode="External"/><Relationship Id="rId7" Type="http://schemas.openxmlformats.org/officeDocument/2006/relationships/hyperlink" Target="http://baike.baidu.com/view/444964.htm"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baike.baidu.com/view/20778.htm" TargetMode="External"/><Relationship Id="rId5" Type="http://schemas.openxmlformats.org/officeDocument/2006/relationships/hyperlink" Target="http://baike.baidu.com/view/386432.htm" TargetMode="External"/><Relationship Id="rId10" Type="http://schemas.openxmlformats.org/officeDocument/2006/relationships/hyperlink" Target="http://baike.baidu.com/view/4278067.htm" TargetMode="External"/><Relationship Id="rId4" Type="http://schemas.openxmlformats.org/officeDocument/2006/relationships/hyperlink" Target="http://baike.baidu.com/view/2016267.htm" TargetMode="External"/><Relationship Id="rId9" Type="http://schemas.openxmlformats.org/officeDocument/2006/relationships/hyperlink" Target="http://baike.baidu.com/view/2928625.ht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10764D4F-CFF7-DB44-A5C1-7E2EDDC4D980}" type="slidenum">
              <a:rPr lang="en-US" altLang="zh-CN" sz="1200">
                <a:latin typeface="Arial" charset="0"/>
              </a:rPr>
              <a:pPr eaLnBrk="1" hangingPunct="1"/>
              <a:t>1</a:t>
            </a:fld>
            <a:endParaRPr lang="en-US" altLang="zh-CN"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charset="0"/>
              </a:rPr>
              <a:t>3</a:t>
            </a:r>
            <a:r>
              <a:rPr lang="zh-CN" altLang="en-US">
                <a:ea typeface="宋体" charset="0"/>
              </a:rPr>
              <a:t>课时</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3Q</a:t>
            </a:r>
            <a:r>
              <a:rPr lang="zh-CN" altLang="en-US" dirty="0"/>
              <a:t>战争</a:t>
            </a:r>
            <a:r>
              <a:rPr lang="en-US" altLang="zh-CN" dirty="0"/>
              <a:t>: </a:t>
            </a:r>
            <a:r>
              <a:rPr lang="zh-CN" altLang="en-US" sz="1200" b="0" i="0" u="none" strike="noStrike" kern="1200" dirty="0">
                <a:solidFill>
                  <a:schemeClr val="tx1"/>
                </a:solidFill>
                <a:effectLst/>
                <a:latin typeface="Arial" charset="0"/>
                <a:ea typeface="宋体" pitchFamily="2" charset="-122"/>
                <a:cs typeface="宋体" charset="0"/>
                <a:hlinkClick r:id="rId3"/>
              </a:rPr>
              <a:t>奇虎</a:t>
            </a:r>
            <a:r>
              <a:rPr lang="en-US" altLang="zh-CN" sz="1200" b="0" i="0" u="none" strike="noStrike" kern="1200" dirty="0">
                <a:solidFill>
                  <a:schemeClr val="tx1"/>
                </a:solidFill>
                <a:effectLst/>
                <a:latin typeface="Arial" charset="0"/>
                <a:ea typeface="宋体" pitchFamily="2" charset="-122"/>
                <a:cs typeface="宋体" charset="0"/>
                <a:hlinkClick r:id="rId3"/>
              </a:rPr>
              <a:t>360</a:t>
            </a:r>
            <a:r>
              <a:rPr lang="zh-CN" altLang="en-US" sz="1200" b="0" i="0" kern="1200" dirty="0">
                <a:solidFill>
                  <a:schemeClr val="tx1"/>
                </a:solidFill>
                <a:effectLst/>
                <a:latin typeface="Arial" charset="0"/>
                <a:ea typeface="宋体" pitchFamily="2" charset="-122"/>
                <a:cs typeface="宋体" charset="0"/>
              </a:rPr>
              <a:t>与</a:t>
            </a:r>
            <a:r>
              <a:rPr lang="zh-CN" altLang="en-US" sz="1200" b="0" i="0" u="none" strike="noStrike" kern="1200" dirty="0">
                <a:solidFill>
                  <a:schemeClr val="tx1"/>
                </a:solidFill>
                <a:effectLst/>
                <a:latin typeface="Arial" charset="0"/>
                <a:ea typeface="宋体" pitchFamily="2" charset="-122"/>
                <a:cs typeface="宋体" charset="0"/>
                <a:hlinkClick r:id="rId4"/>
              </a:rPr>
              <a:t>腾讯</a:t>
            </a:r>
            <a:r>
              <a:rPr lang="zh-CN" altLang="en-US" sz="1200" b="0" i="0" kern="1200" dirty="0">
                <a:solidFill>
                  <a:schemeClr val="tx1"/>
                </a:solidFill>
                <a:effectLst/>
                <a:latin typeface="Arial" charset="0"/>
                <a:ea typeface="宋体" pitchFamily="2" charset="-122"/>
                <a:cs typeface="宋体" charset="0"/>
              </a:rPr>
              <a:t>间的纠葛由来已久，被业界形象地称为“</a:t>
            </a:r>
            <a:r>
              <a:rPr lang="en-US" altLang="zh-CN" sz="1200" b="0" i="0" kern="1200" dirty="0">
                <a:solidFill>
                  <a:schemeClr val="tx1"/>
                </a:solidFill>
                <a:effectLst/>
                <a:latin typeface="Arial" charset="0"/>
                <a:ea typeface="宋体" pitchFamily="2" charset="-122"/>
                <a:cs typeface="宋体" charset="0"/>
              </a:rPr>
              <a:t>3Q</a:t>
            </a:r>
            <a:r>
              <a:rPr lang="zh-CN" altLang="en-US" sz="1200" b="0" i="0" kern="1200" dirty="0">
                <a:solidFill>
                  <a:schemeClr val="tx1"/>
                </a:solidFill>
                <a:effectLst/>
                <a:latin typeface="Arial" charset="0"/>
                <a:ea typeface="宋体" pitchFamily="2" charset="-122"/>
                <a:cs typeface="宋体" charset="0"/>
              </a:rPr>
              <a:t>大战”。这源于</a:t>
            </a:r>
            <a:r>
              <a:rPr lang="en-US" altLang="zh-CN" sz="1200" b="0" i="0" kern="1200" dirty="0">
                <a:solidFill>
                  <a:schemeClr val="tx1"/>
                </a:solidFill>
                <a:effectLst/>
                <a:latin typeface="Arial" charset="0"/>
                <a:ea typeface="宋体" pitchFamily="2" charset="-122"/>
                <a:cs typeface="宋体" charset="0"/>
              </a:rPr>
              <a:t>2012</a:t>
            </a:r>
            <a:r>
              <a:rPr lang="zh-CN" altLang="en-US" sz="1200" b="0" i="0" kern="1200" dirty="0">
                <a:solidFill>
                  <a:schemeClr val="tx1"/>
                </a:solidFill>
                <a:effectLst/>
                <a:latin typeface="Arial" charset="0"/>
                <a:ea typeface="宋体" pitchFamily="2" charset="-122"/>
                <a:cs typeface="宋体" charset="0"/>
              </a:rPr>
              <a:t>年双方“明星产品”之间的“互掐”。</a:t>
            </a:r>
            <a:r>
              <a:rPr lang="en-US" altLang="zh-CN" sz="1200" b="0" i="0" kern="1200" dirty="0">
                <a:solidFill>
                  <a:schemeClr val="tx1"/>
                </a:solidFill>
                <a:effectLst/>
                <a:latin typeface="Arial" charset="0"/>
                <a:ea typeface="宋体" pitchFamily="2" charset="-122"/>
                <a:cs typeface="宋体" charset="0"/>
              </a:rPr>
              <a:t>2010</a:t>
            </a:r>
            <a:r>
              <a:rPr lang="zh-CN" altLang="en-US" sz="1200" b="0" i="0" kern="1200" dirty="0">
                <a:solidFill>
                  <a:schemeClr val="tx1"/>
                </a:solidFill>
                <a:effectLst/>
                <a:latin typeface="Arial" charset="0"/>
                <a:ea typeface="宋体" pitchFamily="2" charset="-122"/>
                <a:cs typeface="宋体" charset="0"/>
              </a:rPr>
              <a:t>年</a:t>
            </a:r>
            <a:r>
              <a:rPr lang="en-US" altLang="zh-CN" sz="1200" b="0" i="0" kern="1200" dirty="0">
                <a:solidFill>
                  <a:schemeClr val="tx1"/>
                </a:solidFill>
                <a:effectLst/>
                <a:latin typeface="Arial" charset="0"/>
                <a:ea typeface="宋体" pitchFamily="2" charset="-122"/>
                <a:cs typeface="宋体" charset="0"/>
              </a:rPr>
              <a:t>9</a:t>
            </a:r>
            <a:r>
              <a:rPr lang="zh-CN" altLang="en-US" sz="1200" b="0" i="0" kern="1200" dirty="0">
                <a:solidFill>
                  <a:schemeClr val="tx1"/>
                </a:solidFill>
                <a:effectLst/>
                <a:latin typeface="Arial" charset="0"/>
                <a:ea typeface="宋体" pitchFamily="2" charset="-122"/>
                <a:cs typeface="宋体" charset="0"/>
              </a:rPr>
              <a:t>月</a:t>
            </a:r>
            <a:r>
              <a:rPr lang="en-US" altLang="zh-CN" sz="1200" b="0" i="0" kern="1200" dirty="0">
                <a:solidFill>
                  <a:schemeClr val="tx1"/>
                </a:solidFill>
                <a:effectLst/>
                <a:latin typeface="Arial" charset="0"/>
                <a:ea typeface="宋体" pitchFamily="2" charset="-122"/>
                <a:cs typeface="宋体" charset="0"/>
              </a:rPr>
              <a:t>27</a:t>
            </a:r>
            <a:r>
              <a:rPr lang="zh-CN" altLang="en-US" sz="1200" b="0" i="0" kern="1200" dirty="0">
                <a:solidFill>
                  <a:schemeClr val="tx1"/>
                </a:solidFill>
                <a:effectLst/>
                <a:latin typeface="Arial" charset="0"/>
                <a:ea typeface="宋体" pitchFamily="2" charset="-122"/>
                <a:cs typeface="宋体" charset="0"/>
              </a:rPr>
              <a:t>日，</a:t>
            </a:r>
            <a:r>
              <a:rPr lang="en-US" altLang="zh-CN" sz="1200" b="0" i="0" kern="1200" dirty="0">
                <a:solidFill>
                  <a:schemeClr val="tx1"/>
                </a:solidFill>
                <a:effectLst/>
                <a:latin typeface="Arial" charset="0"/>
                <a:ea typeface="宋体" pitchFamily="2" charset="-122"/>
                <a:cs typeface="宋体" charset="0"/>
              </a:rPr>
              <a:t>360</a:t>
            </a:r>
            <a:r>
              <a:rPr lang="zh-CN" altLang="en-US" sz="1200" b="0" i="0" kern="1200" dirty="0">
                <a:solidFill>
                  <a:schemeClr val="tx1"/>
                </a:solidFill>
                <a:effectLst/>
                <a:latin typeface="Arial" charset="0"/>
                <a:ea typeface="宋体" pitchFamily="2" charset="-122"/>
                <a:cs typeface="宋体" charset="0"/>
              </a:rPr>
              <a:t>发布了其新开发的“隐私保护器”，专门搜集</a:t>
            </a:r>
            <a:r>
              <a:rPr lang="en-US" altLang="zh-CN" sz="1200" b="0" i="0" kern="1200" dirty="0">
                <a:solidFill>
                  <a:schemeClr val="tx1"/>
                </a:solidFill>
                <a:effectLst/>
                <a:latin typeface="Arial" charset="0"/>
                <a:ea typeface="宋体" pitchFamily="2" charset="-122"/>
                <a:cs typeface="宋体" charset="0"/>
              </a:rPr>
              <a:t>QQ</a:t>
            </a:r>
            <a:r>
              <a:rPr lang="zh-CN" altLang="en-US" sz="1200" b="0" i="0" kern="1200" dirty="0">
                <a:solidFill>
                  <a:schemeClr val="tx1"/>
                </a:solidFill>
                <a:effectLst/>
                <a:latin typeface="Arial" charset="0"/>
                <a:ea typeface="宋体" pitchFamily="2" charset="-122"/>
                <a:cs typeface="宋体" charset="0"/>
              </a:rPr>
              <a:t>软件是否侵犯用户隐私。随后，</a:t>
            </a:r>
            <a:r>
              <a:rPr lang="en-US" altLang="zh-CN" sz="1200" b="0" i="0" kern="1200" dirty="0">
                <a:solidFill>
                  <a:schemeClr val="tx1"/>
                </a:solidFill>
                <a:effectLst/>
                <a:latin typeface="Arial" charset="0"/>
                <a:ea typeface="宋体" pitchFamily="2" charset="-122"/>
                <a:cs typeface="宋体" charset="0"/>
              </a:rPr>
              <a:t>QQ</a:t>
            </a:r>
            <a:r>
              <a:rPr lang="zh-CN" altLang="en-US" sz="1200" b="0" i="0" kern="1200" dirty="0">
                <a:solidFill>
                  <a:schemeClr val="tx1"/>
                </a:solidFill>
                <a:effectLst/>
                <a:latin typeface="Arial" charset="0"/>
                <a:ea typeface="宋体" pitchFamily="2" charset="-122"/>
                <a:cs typeface="宋体" charset="0"/>
              </a:rPr>
              <a:t>立即指出</a:t>
            </a:r>
            <a:r>
              <a:rPr lang="en-US" altLang="zh-CN" sz="1200" b="0" i="0" kern="1200" dirty="0">
                <a:solidFill>
                  <a:schemeClr val="tx1"/>
                </a:solidFill>
                <a:effectLst/>
                <a:latin typeface="Arial" charset="0"/>
                <a:ea typeface="宋体" pitchFamily="2" charset="-122"/>
                <a:cs typeface="宋体" charset="0"/>
              </a:rPr>
              <a:t>360</a:t>
            </a:r>
            <a:r>
              <a:rPr lang="zh-CN" altLang="en-US" sz="1200" b="0" i="0" kern="1200" dirty="0">
                <a:solidFill>
                  <a:schemeClr val="tx1"/>
                </a:solidFill>
                <a:effectLst/>
                <a:latin typeface="Arial" charset="0"/>
                <a:ea typeface="宋体" pitchFamily="2" charset="-122"/>
                <a:cs typeface="宋体" charset="0"/>
              </a:rPr>
              <a:t>浏览器涉嫌借黄色网站推广。</a:t>
            </a:r>
            <a:r>
              <a:rPr lang="en-US" altLang="zh-CN" sz="1200" b="0" i="0" kern="1200" dirty="0">
                <a:solidFill>
                  <a:schemeClr val="tx1"/>
                </a:solidFill>
                <a:effectLst/>
                <a:latin typeface="Arial" charset="0"/>
                <a:ea typeface="宋体" pitchFamily="2" charset="-122"/>
                <a:cs typeface="宋体" charset="0"/>
              </a:rPr>
              <a:t>2012</a:t>
            </a:r>
            <a:r>
              <a:rPr lang="zh-CN" altLang="en-US" sz="1200" b="0" i="0" kern="1200" dirty="0">
                <a:solidFill>
                  <a:schemeClr val="tx1"/>
                </a:solidFill>
                <a:effectLst/>
                <a:latin typeface="Arial" charset="0"/>
                <a:ea typeface="宋体" pitchFamily="2" charset="-122"/>
                <a:cs typeface="宋体" charset="0"/>
              </a:rPr>
              <a:t>年</a:t>
            </a:r>
            <a:r>
              <a:rPr lang="en-US" altLang="zh-CN" sz="1200" b="0" i="0" kern="1200" dirty="0">
                <a:solidFill>
                  <a:schemeClr val="tx1"/>
                </a:solidFill>
                <a:effectLst/>
                <a:latin typeface="Arial" charset="0"/>
                <a:ea typeface="宋体" pitchFamily="2" charset="-122"/>
                <a:cs typeface="宋体" charset="0"/>
              </a:rPr>
              <a:t>11</a:t>
            </a:r>
            <a:r>
              <a:rPr lang="zh-CN" altLang="en-US" sz="1200" b="0" i="0" kern="1200" dirty="0">
                <a:solidFill>
                  <a:schemeClr val="tx1"/>
                </a:solidFill>
                <a:effectLst/>
                <a:latin typeface="Arial" charset="0"/>
                <a:ea typeface="宋体" pitchFamily="2" charset="-122"/>
                <a:cs typeface="宋体" charset="0"/>
              </a:rPr>
              <a:t>月</a:t>
            </a:r>
            <a:r>
              <a:rPr lang="en-US" altLang="zh-CN" sz="1200" b="0" i="0" kern="1200" dirty="0">
                <a:solidFill>
                  <a:schemeClr val="tx1"/>
                </a:solidFill>
                <a:effectLst/>
                <a:latin typeface="Arial" charset="0"/>
                <a:ea typeface="宋体" pitchFamily="2" charset="-122"/>
                <a:cs typeface="宋体" charset="0"/>
              </a:rPr>
              <a:t>3</a:t>
            </a:r>
            <a:r>
              <a:rPr lang="zh-CN" altLang="en-US" sz="1200" b="0" i="0" kern="1200" dirty="0">
                <a:solidFill>
                  <a:schemeClr val="tx1"/>
                </a:solidFill>
                <a:effectLst/>
                <a:latin typeface="Arial" charset="0"/>
                <a:ea typeface="宋体" pitchFamily="2" charset="-122"/>
                <a:cs typeface="宋体" charset="0"/>
              </a:rPr>
              <a:t>日，腾讯宣布在装有</a:t>
            </a:r>
            <a:r>
              <a:rPr lang="en-US" altLang="zh-CN" sz="1200" b="0" i="0" kern="1200" dirty="0">
                <a:solidFill>
                  <a:schemeClr val="tx1"/>
                </a:solidFill>
                <a:effectLst/>
                <a:latin typeface="Arial" charset="0"/>
                <a:ea typeface="宋体" pitchFamily="2" charset="-122"/>
                <a:cs typeface="宋体" charset="0"/>
              </a:rPr>
              <a:t>360</a:t>
            </a:r>
            <a:r>
              <a:rPr lang="zh-CN" altLang="en-US" sz="1200" b="0" i="0" kern="1200" dirty="0">
                <a:solidFill>
                  <a:schemeClr val="tx1"/>
                </a:solidFill>
                <a:effectLst/>
                <a:latin typeface="Arial" charset="0"/>
                <a:ea typeface="宋体" pitchFamily="2" charset="-122"/>
                <a:cs typeface="宋体" charset="0"/>
              </a:rPr>
              <a:t>软件的电脑上停止运行</a:t>
            </a:r>
            <a:r>
              <a:rPr lang="en-US" altLang="zh-CN" sz="1200" b="0" i="0" kern="1200" dirty="0">
                <a:solidFill>
                  <a:schemeClr val="tx1"/>
                </a:solidFill>
                <a:effectLst/>
                <a:latin typeface="Arial" charset="0"/>
                <a:ea typeface="宋体" pitchFamily="2" charset="-122"/>
                <a:cs typeface="宋体" charset="0"/>
              </a:rPr>
              <a:t>QQ</a:t>
            </a:r>
            <a:r>
              <a:rPr lang="zh-CN" altLang="en-US" sz="1200" b="0" i="0" kern="1200" dirty="0">
                <a:solidFill>
                  <a:schemeClr val="tx1"/>
                </a:solidFill>
                <a:effectLst/>
                <a:latin typeface="Arial" charset="0"/>
                <a:ea typeface="宋体" pitchFamily="2" charset="-122"/>
                <a:cs typeface="宋体" charset="0"/>
              </a:rPr>
              <a:t>软件，用户必须卸载</a:t>
            </a:r>
            <a:r>
              <a:rPr lang="en-US" altLang="zh-CN" sz="1200" b="0" i="0" kern="1200" dirty="0">
                <a:solidFill>
                  <a:schemeClr val="tx1"/>
                </a:solidFill>
                <a:effectLst/>
                <a:latin typeface="Arial" charset="0"/>
                <a:ea typeface="宋体" pitchFamily="2" charset="-122"/>
                <a:cs typeface="宋体" charset="0"/>
              </a:rPr>
              <a:t>360</a:t>
            </a:r>
            <a:r>
              <a:rPr lang="zh-CN" altLang="en-US" sz="1200" b="0" i="0" kern="1200" dirty="0">
                <a:solidFill>
                  <a:schemeClr val="tx1"/>
                </a:solidFill>
                <a:effectLst/>
                <a:latin typeface="Arial" charset="0"/>
                <a:ea typeface="宋体" pitchFamily="2" charset="-122"/>
                <a:cs typeface="宋体" charset="0"/>
              </a:rPr>
              <a:t>软件才可登录</a:t>
            </a:r>
            <a:r>
              <a:rPr lang="en-US" altLang="zh-CN" sz="1200" b="0" i="0" kern="1200" dirty="0">
                <a:solidFill>
                  <a:schemeClr val="tx1"/>
                </a:solidFill>
                <a:effectLst/>
                <a:latin typeface="Arial" charset="0"/>
                <a:ea typeface="宋体" pitchFamily="2" charset="-122"/>
                <a:cs typeface="宋体" charset="0"/>
              </a:rPr>
              <a:t>QQ</a:t>
            </a:r>
            <a:r>
              <a:rPr lang="zh-CN" altLang="en-US" sz="1200" b="0" i="0" kern="1200" dirty="0">
                <a:solidFill>
                  <a:schemeClr val="tx1"/>
                </a:solidFill>
                <a:effectLst/>
                <a:latin typeface="Arial" charset="0"/>
                <a:ea typeface="宋体" pitchFamily="2" charset="-122"/>
                <a:cs typeface="宋体" charset="0"/>
              </a:rPr>
              <a:t>，强迫用户“二选一”。双方为了各自的利益，从</a:t>
            </a:r>
            <a:r>
              <a:rPr lang="en-US" altLang="zh-CN" sz="1200" b="0" i="0" kern="1200" dirty="0">
                <a:solidFill>
                  <a:schemeClr val="tx1"/>
                </a:solidFill>
                <a:effectLst/>
                <a:latin typeface="Arial" charset="0"/>
                <a:ea typeface="宋体" pitchFamily="2" charset="-122"/>
                <a:cs typeface="宋体" charset="0"/>
              </a:rPr>
              <a:t>2010</a:t>
            </a:r>
            <a:r>
              <a:rPr lang="zh-CN" altLang="en-US" sz="1200" b="0" i="0" kern="1200" dirty="0">
                <a:solidFill>
                  <a:schemeClr val="tx1"/>
                </a:solidFill>
                <a:effectLst/>
                <a:latin typeface="Arial" charset="0"/>
                <a:ea typeface="宋体" pitchFamily="2" charset="-122"/>
                <a:cs typeface="宋体" charset="0"/>
              </a:rPr>
              <a:t>年到</a:t>
            </a:r>
            <a:r>
              <a:rPr lang="en-US" altLang="zh-CN" sz="1200" b="0" i="0" kern="1200" dirty="0">
                <a:solidFill>
                  <a:schemeClr val="tx1"/>
                </a:solidFill>
                <a:effectLst/>
                <a:latin typeface="Arial" charset="0"/>
                <a:ea typeface="宋体" pitchFamily="2" charset="-122"/>
                <a:cs typeface="宋体" charset="0"/>
              </a:rPr>
              <a:t>2014</a:t>
            </a:r>
            <a:r>
              <a:rPr lang="zh-CN" altLang="en-US" sz="1200" b="0" i="0" kern="1200" dirty="0">
                <a:solidFill>
                  <a:schemeClr val="tx1"/>
                </a:solidFill>
                <a:effectLst/>
                <a:latin typeface="Arial" charset="0"/>
                <a:ea typeface="宋体" pitchFamily="2" charset="-122"/>
                <a:cs typeface="宋体" charset="0"/>
              </a:rPr>
              <a:t>年，两家公司上演了一系列互联网之战，并走上了诉讼之路。</a:t>
            </a:r>
            <a:endParaRPr lang="zh-CN" altLang="en-US" dirty="0"/>
          </a:p>
        </p:txBody>
      </p:sp>
      <p:sp>
        <p:nvSpPr>
          <p:cNvPr id="4" name="灯片编号占位符 3"/>
          <p:cNvSpPr>
            <a:spLocks noGrp="1"/>
          </p:cNvSpPr>
          <p:nvPr>
            <p:ph type="sldNum" sz="quarter" idx="10"/>
          </p:nvPr>
        </p:nvSpPr>
        <p:spPr/>
        <p:txBody>
          <a:bodyPr/>
          <a:lstStyle/>
          <a:p>
            <a:fld id="{1969F841-EBC4-6349-8B62-AF46B005FDDA}" type="slidenum">
              <a:rPr lang="en-US" altLang="zh-CN" smtClean="0"/>
              <a:pPr/>
              <a:t>26</a:t>
            </a:fld>
            <a:endParaRPr lang="en-US" altLang="zh-CN"/>
          </a:p>
        </p:txBody>
      </p:sp>
    </p:spTree>
    <p:extLst>
      <p:ext uri="{BB962C8B-B14F-4D97-AF65-F5344CB8AC3E}">
        <p14:creationId xmlns:p14="http://schemas.microsoft.com/office/powerpoint/2010/main" val="19544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Arial" charset="0"/>
                <a:ea typeface="宋体" pitchFamily="2" charset="-122"/>
                <a:cs typeface="宋体" charset="0"/>
              </a:rPr>
              <a:t>SiteAdvisor</a:t>
            </a:r>
            <a:r>
              <a:rPr lang="zh-CN" altLang="en-US" sz="1200" b="0" i="0" kern="1200" dirty="0">
                <a:solidFill>
                  <a:schemeClr val="tx1"/>
                </a:solidFill>
                <a:effectLst/>
                <a:latin typeface="Arial" charset="0"/>
                <a:ea typeface="宋体" pitchFamily="2" charset="-122"/>
                <a:cs typeface="宋体" charset="0"/>
              </a:rPr>
              <a:t>由数名</a:t>
            </a:r>
            <a:r>
              <a:rPr lang="en-US" altLang="zh-CN" sz="1200" b="0" i="0" kern="1200" dirty="0">
                <a:solidFill>
                  <a:schemeClr val="tx1"/>
                </a:solidFill>
                <a:effectLst/>
                <a:latin typeface="Arial" charset="0"/>
                <a:ea typeface="宋体" pitchFamily="2" charset="-122"/>
                <a:cs typeface="宋体" charset="0"/>
              </a:rPr>
              <a:t>MIT</a:t>
            </a:r>
            <a:r>
              <a:rPr lang="zh-CN" altLang="en-US" sz="1200" b="0" i="0" kern="1200" dirty="0">
                <a:solidFill>
                  <a:schemeClr val="tx1"/>
                </a:solidFill>
                <a:effectLst/>
                <a:latin typeface="Arial" charset="0"/>
                <a:ea typeface="宋体" pitchFamily="2" charset="-122"/>
                <a:cs typeface="宋体" charset="0"/>
              </a:rPr>
              <a:t>工程师于</a:t>
            </a:r>
            <a:r>
              <a:rPr lang="en-US" altLang="zh-CN" sz="1200" b="0" i="0" kern="1200" dirty="0">
                <a:solidFill>
                  <a:schemeClr val="tx1"/>
                </a:solidFill>
                <a:effectLst/>
                <a:latin typeface="Arial" charset="0"/>
                <a:ea typeface="宋体" pitchFamily="2" charset="-122"/>
                <a:cs typeface="宋体" charset="0"/>
              </a:rPr>
              <a:t>2005</a:t>
            </a:r>
            <a:r>
              <a:rPr lang="zh-CN" altLang="en-US" sz="1200" b="0" i="0" kern="1200" dirty="0">
                <a:solidFill>
                  <a:schemeClr val="tx1"/>
                </a:solidFill>
                <a:effectLst/>
                <a:latin typeface="Arial" charset="0"/>
                <a:ea typeface="宋体" pitchFamily="2" charset="-122"/>
                <a:cs typeface="宋体" charset="0"/>
              </a:rPr>
              <a:t>年</a:t>
            </a:r>
            <a:r>
              <a:rPr lang="en-US" altLang="zh-CN" sz="1200" b="0" i="0" kern="1200" dirty="0">
                <a:solidFill>
                  <a:schemeClr val="tx1"/>
                </a:solidFill>
                <a:effectLst/>
                <a:latin typeface="Arial" charset="0"/>
                <a:ea typeface="宋体" pitchFamily="2" charset="-122"/>
                <a:cs typeface="宋体" charset="0"/>
              </a:rPr>
              <a:t>4</a:t>
            </a:r>
            <a:r>
              <a:rPr lang="zh-CN" altLang="en-US" sz="1200" b="0" i="0" kern="1200" dirty="0">
                <a:solidFill>
                  <a:schemeClr val="tx1"/>
                </a:solidFill>
                <a:effectLst/>
                <a:latin typeface="Arial" charset="0"/>
                <a:ea typeface="宋体" pitchFamily="2" charset="-122"/>
                <a:cs typeface="宋体" charset="0"/>
              </a:rPr>
              <a:t>月创建。为有效防止新的“社会工程”伎俩，如</a:t>
            </a:r>
            <a:r>
              <a:rPr lang="zh-CN" altLang="en-US" sz="1200" b="0" i="0" u="none" strike="noStrike" kern="1200" dirty="0">
                <a:solidFill>
                  <a:schemeClr val="tx1"/>
                </a:solidFill>
                <a:effectLst/>
                <a:latin typeface="Arial" charset="0"/>
                <a:ea typeface="宋体" pitchFamily="2" charset="-122"/>
                <a:cs typeface="宋体" charset="0"/>
                <a:hlinkClick r:id="rId3"/>
              </a:rPr>
              <a:t>间谍软件</a:t>
            </a:r>
            <a:r>
              <a:rPr lang="zh-CN" altLang="en-US" sz="1200" b="0" i="0" kern="1200" dirty="0">
                <a:solidFill>
                  <a:schemeClr val="tx1"/>
                </a:solidFill>
                <a:effectLst/>
                <a:latin typeface="Arial" charset="0"/>
                <a:ea typeface="宋体" pitchFamily="2" charset="-122"/>
                <a:cs typeface="宋体" charset="0"/>
              </a:rPr>
              <a:t>感染、身份信息窃取诈骗和发送大量电子邮件的站点，开发小组建立了一个自动</a:t>
            </a:r>
            <a:r>
              <a:rPr lang="zh-CN" altLang="en-US" sz="1200" b="0" i="0" u="none" strike="noStrike" kern="1200" dirty="0">
                <a:solidFill>
                  <a:schemeClr val="tx1"/>
                </a:solidFill>
                <a:effectLst/>
                <a:latin typeface="Arial" charset="0"/>
                <a:ea typeface="宋体" pitchFamily="2" charset="-122"/>
                <a:cs typeface="宋体" charset="0"/>
                <a:hlinkClick r:id="rId4"/>
              </a:rPr>
              <a:t>测试程序</a:t>
            </a:r>
            <a:r>
              <a:rPr lang="zh-CN" altLang="en-US" sz="1200" b="0" i="0" kern="1200" dirty="0">
                <a:solidFill>
                  <a:schemeClr val="tx1"/>
                </a:solidFill>
                <a:effectLst/>
                <a:latin typeface="Arial" charset="0"/>
                <a:ea typeface="宋体" pitchFamily="2" charset="-122"/>
                <a:cs typeface="宋体" charset="0"/>
              </a:rPr>
              <a:t>系统，它能持续巡视</a:t>
            </a:r>
            <a:r>
              <a:rPr lang="en-US" altLang="zh-CN" sz="1200" b="0" i="0" kern="1200" dirty="0">
                <a:solidFill>
                  <a:schemeClr val="tx1"/>
                </a:solidFill>
                <a:effectLst/>
                <a:latin typeface="Arial" charset="0"/>
                <a:ea typeface="宋体" pitchFamily="2" charset="-122"/>
                <a:cs typeface="宋体" charset="0"/>
              </a:rPr>
              <a:t>Web</a:t>
            </a:r>
            <a:r>
              <a:rPr lang="zh-CN" altLang="en-US" sz="1200" b="0" i="0" kern="1200" dirty="0">
                <a:solidFill>
                  <a:schemeClr val="tx1"/>
                </a:solidFill>
                <a:effectLst/>
                <a:latin typeface="Arial" charset="0"/>
                <a:ea typeface="宋体" pitchFamily="2" charset="-122"/>
                <a:cs typeface="宋体" charset="0"/>
              </a:rPr>
              <a:t>来浏览站点、下载文件和在注册表单中输入信息。记录了所有结果，并以用户提供的反馈、网站</a:t>
            </a:r>
            <a:r>
              <a:rPr lang="zh-CN" altLang="en-US" sz="1200" b="0" i="0" u="none" strike="noStrike" kern="1200" dirty="0">
                <a:solidFill>
                  <a:schemeClr val="tx1"/>
                </a:solidFill>
                <a:effectLst/>
                <a:latin typeface="Arial" charset="0"/>
                <a:ea typeface="宋体" pitchFamily="2" charset="-122"/>
                <a:cs typeface="宋体" charset="0"/>
                <a:hlinkClick r:id="rId5"/>
              </a:rPr>
              <a:t>所有者</a:t>
            </a:r>
            <a:r>
              <a:rPr lang="zh-CN" altLang="en-US" sz="1200" b="0" i="0" kern="1200" dirty="0">
                <a:solidFill>
                  <a:schemeClr val="tx1"/>
                </a:solidFill>
                <a:effectLst/>
                <a:latin typeface="Arial" charset="0"/>
                <a:ea typeface="宋体" pitchFamily="2" charset="-122"/>
                <a:cs typeface="宋体" charset="0"/>
              </a:rPr>
              <a:t>的意见和自己员工的分析加以补充。开发小组这种用于</a:t>
            </a:r>
            <a:r>
              <a:rPr lang="en-US" altLang="zh-CN" sz="1200" b="0" i="0" kern="1200" dirty="0" err="1">
                <a:solidFill>
                  <a:schemeClr val="tx1"/>
                </a:solidFill>
                <a:effectLst/>
                <a:latin typeface="Arial" charset="0"/>
                <a:ea typeface="宋体" pitchFamily="2" charset="-122"/>
                <a:cs typeface="宋体" charset="0"/>
              </a:rPr>
              <a:t>InternetExplorer</a:t>
            </a:r>
            <a:r>
              <a:rPr lang="zh-CN" altLang="en-US" sz="1200" b="0" i="0" kern="1200" dirty="0">
                <a:solidFill>
                  <a:schemeClr val="tx1"/>
                </a:solidFill>
                <a:effectLst/>
                <a:latin typeface="Arial" charset="0"/>
                <a:ea typeface="宋体" pitchFamily="2" charset="-122"/>
                <a:cs typeface="宋体" charset="0"/>
              </a:rPr>
              <a:t>和</a:t>
            </a:r>
            <a:r>
              <a:rPr lang="en-US" altLang="zh-CN" sz="1200" b="0" i="0" kern="1200" dirty="0">
                <a:solidFill>
                  <a:schemeClr val="tx1"/>
                </a:solidFill>
                <a:effectLst/>
                <a:latin typeface="Arial" charset="0"/>
                <a:ea typeface="宋体" pitchFamily="2" charset="-122"/>
                <a:cs typeface="宋体" charset="0"/>
              </a:rPr>
              <a:t>Firefox</a:t>
            </a:r>
            <a:r>
              <a:rPr lang="zh-CN" altLang="en-US" sz="1200" b="0" i="0" kern="1200" dirty="0">
                <a:solidFill>
                  <a:schemeClr val="tx1"/>
                </a:solidFill>
                <a:effectLst/>
                <a:latin typeface="Arial" charset="0"/>
                <a:ea typeface="宋体" pitchFamily="2" charset="-122"/>
                <a:cs typeface="宋体" charset="0"/>
              </a:rPr>
              <a:t>的易用软件会对安全结果进行汇总，并通过直观的红色（危险）、黄色（可疑）和绿色（安全）评级表示出来，从而帮助</a:t>
            </a:r>
            <a:r>
              <a:rPr lang="en-US" altLang="zh-CN" sz="1200" b="0" i="0" kern="1200" dirty="0">
                <a:solidFill>
                  <a:schemeClr val="tx1"/>
                </a:solidFill>
                <a:effectLst/>
                <a:latin typeface="Arial" charset="0"/>
                <a:ea typeface="宋体" pitchFamily="2" charset="-122"/>
                <a:cs typeface="宋体" charset="0"/>
              </a:rPr>
              <a:t>Web</a:t>
            </a:r>
            <a:r>
              <a:rPr lang="zh-CN" altLang="en-US" sz="1200" b="0" i="0" kern="1200" dirty="0">
                <a:solidFill>
                  <a:schemeClr val="tx1"/>
                </a:solidFill>
                <a:effectLst/>
                <a:latin typeface="Arial" charset="0"/>
                <a:ea typeface="宋体" pitchFamily="2" charset="-122"/>
                <a:cs typeface="宋体" charset="0"/>
              </a:rPr>
              <a:t>用户在在线搜索、浏览和交易时保持安全状态。</a:t>
            </a:r>
            <a:endParaRPr lang="zh-CN" altLang="en-US" dirty="0"/>
          </a:p>
        </p:txBody>
      </p:sp>
      <p:sp>
        <p:nvSpPr>
          <p:cNvPr id="4" name="灯片编号占位符 3"/>
          <p:cNvSpPr>
            <a:spLocks noGrp="1"/>
          </p:cNvSpPr>
          <p:nvPr>
            <p:ph type="sldNum" sz="quarter" idx="10"/>
          </p:nvPr>
        </p:nvSpPr>
        <p:spPr/>
        <p:txBody>
          <a:bodyPr/>
          <a:lstStyle/>
          <a:p>
            <a:fld id="{1969F841-EBC4-6349-8B62-AF46B005FDDA}" type="slidenum">
              <a:rPr lang="en-US" altLang="zh-CN" smtClean="0"/>
              <a:pPr/>
              <a:t>32</a:t>
            </a:fld>
            <a:endParaRPr lang="en-US" altLang="zh-CN"/>
          </a:p>
        </p:txBody>
      </p:sp>
    </p:spTree>
    <p:extLst>
      <p:ext uri="{BB962C8B-B14F-4D97-AF65-F5344CB8AC3E}">
        <p14:creationId xmlns:p14="http://schemas.microsoft.com/office/powerpoint/2010/main" val="1911342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536CCDB-653B-D24D-9378-74ABC23945E8}" type="slidenum">
              <a:rPr lang="en-US" altLang="zh-CN" sz="1200">
                <a:latin typeface="Arial" charset="0"/>
              </a:rPr>
              <a:pPr eaLnBrk="1" hangingPunct="1"/>
              <a:t>33</a:t>
            </a:fld>
            <a:endParaRPr lang="en-US" altLang="zh-CN" sz="120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charset="0"/>
              </a:rPr>
              <a:t>Hacking Exposed 13</a:t>
            </a:r>
            <a:r>
              <a:rPr lang="zh-CN" altLang="en-US">
                <a:ea typeface="宋体" charset="0"/>
              </a:rPr>
              <a:t>章</a:t>
            </a:r>
          </a:p>
          <a:p>
            <a:pPr eaLnBrk="1" hangingPunct="1"/>
            <a:r>
              <a:rPr lang="en-US" altLang="zh-CN">
                <a:ea typeface="宋体" charset="0"/>
              </a:rPr>
              <a:t>Windows 2000 Hacking Exposed 13</a:t>
            </a:r>
            <a:r>
              <a:rPr lang="zh-CN" altLang="en-US">
                <a:ea typeface="宋体" charset="0"/>
              </a:rPr>
              <a:t>章</a:t>
            </a:r>
          </a:p>
          <a:p>
            <a:pPr eaLnBrk="1" hangingPunct="1"/>
            <a:r>
              <a:rPr lang="en-US" altLang="zh-CN">
                <a:ea typeface="宋体" charset="0"/>
              </a:rPr>
              <a:t>Hacking Exposed Web Applications</a:t>
            </a:r>
          </a:p>
          <a:p>
            <a:pPr eaLnBrk="1" hangingPunct="1"/>
            <a:endParaRPr lang="en-US" altLang="zh-CN">
              <a:ea typeface="宋体"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charset="0"/>
                <a:ea typeface="宋体" pitchFamily="2" charset="-122"/>
                <a:cs typeface="宋体" charset="0"/>
              </a:rPr>
              <a:t>2004</a:t>
            </a:r>
            <a:r>
              <a:rPr lang="zh-CN" altLang="en-US" sz="1200" b="0" i="0" kern="1200" dirty="0">
                <a:solidFill>
                  <a:schemeClr val="tx1"/>
                </a:solidFill>
                <a:effectLst/>
                <a:latin typeface="Arial" charset="0"/>
                <a:ea typeface="宋体" pitchFamily="2" charset="-122"/>
                <a:cs typeface="宋体" charset="0"/>
              </a:rPr>
              <a:t>年</a:t>
            </a:r>
            <a:r>
              <a:rPr lang="en-US" altLang="zh-CN" sz="1200" b="0" i="0" kern="1200" dirty="0">
                <a:solidFill>
                  <a:schemeClr val="tx1"/>
                </a:solidFill>
                <a:effectLst/>
                <a:latin typeface="Arial" charset="0"/>
                <a:ea typeface="宋体" pitchFamily="2" charset="-122"/>
                <a:cs typeface="宋体" charset="0"/>
              </a:rPr>
              <a:t>11</a:t>
            </a:r>
            <a:r>
              <a:rPr lang="zh-CN" altLang="en-US" sz="1200" b="0" i="0" kern="1200" dirty="0">
                <a:solidFill>
                  <a:schemeClr val="tx1"/>
                </a:solidFill>
                <a:effectLst/>
                <a:latin typeface="Arial" charset="0"/>
                <a:ea typeface="宋体" pitchFamily="2" charset="-122"/>
                <a:cs typeface="宋体" charset="0"/>
              </a:rPr>
              <a:t>月</a:t>
            </a:r>
            <a:r>
              <a:rPr lang="en-US" altLang="zh-CN" sz="1200" b="0" i="0" kern="1200" dirty="0">
                <a:solidFill>
                  <a:schemeClr val="tx1"/>
                </a:solidFill>
                <a:effectLst/>
                <a:latin typeface="Arial" charset="0"/>
                <a:ea typeface="宋体" pitchFamily="2" charset="-122"/>
                <a:cs typeface="宋体" charset="0"/>
              </a:rPr>
              <a:t>25</a:t>
            </a:r>
            <a:r>
              <a:rPr lang="zh-CN" altLang="en-US" sz="1200" b="0" i="0" kern="1200" dirty="0">
                <a:solidFill>
                  <a:schemeClr val="tx1"/>
                </a:solidFill>
                <a:effectLst/>
                <a:latin typeface="Arial" charset="0"/>
                <a:ea typeface="宋体" pitchFamily="2" charset="-122"/>
                <a:cs typeface="宋体" charset="0"/>
              </a:rPr>
              <a:t>日，</a:t>
            </a:r>
            <a:r>
              <a:rPr lang="zh-CN" altLang="en-US" sz="1200" b="0" i="0" u="none" strike="noStrike" kern="1200" dirty="0">
                <a:solidFill>
                  <a:schemeClr val="tx1"/>
                </a:solidFill>
                <a:effectLst/>
                <a:latin typeface="Arial" charset="0"/>
                <a:ea typeface="宋体" pitchFamily="2" charset="-122"/>
                <a:cs typeface="宋体" charset="0"/>
                <a:hlinkClick r:id="rId3"/>
              </a:rPr>
              <a:t>江民</a:t>
            </a:r>
            <a:r>
              <a:rPr lang="zh-CN" altLang="en-US" sz="1200" b="0" i="0" kern="1200" dirty="0">
                <a:solidFill>
                  <a:schemeClr val="tx1"/>
                </a:solidFill>
                <a:effectLst/>
                <a:latin typeface="Arial" charset="0"/>
                <a:ea typeface="宋体" pitchFamily="2" charset="-122"/>
                <a:cs typeface="宋体" charset="0"/>
              </a:rPr>
              <a:t>反病毒中心截获</a:t>
            </a:r>
            <a:r>
              <a:rPr lang="en-US" altLang="zh-CN" sz="1200" b="0" i="0" kern="1200" dirty="0">
                <a:solidFill>
                  <a:schemeClr val="tx1"/>
                </a:solidFill>
                <a:effectLst/>
                <a:latin typeface="Arial" charset="0"/>
                <a:ea typeface="宋体" pitchFamily="2" charset="-122"/>
                <a:cs typeface="宋体" charset="0"/>
              </a:rPr>
              <a:t>Trojan/</a:t>
            </a:r>
            <a:r>
              <a:rPr lang="en-US" altLang="zh-CN" sz="1200" b="0" i="0" kern="1200" dirty="0" err="1">
                <a:solidFill>
                  <a:schemeClr val="tx1"/>
                </a:solidFill>
                <a:effectLst/>
                <a:latin typeface="Arial" charset="0"/>
                <a:ea typeface="宋体" pitchFamily="2" charset="-122"/>
                <a:cs typeface="宋体" charset="0"/>
              </a:rPr>
              <a:t>PSW.Soufan</a:t>
            </a:r>
            <a:r>
              <a:rPr lang="zh-CN" altLang="en-US" sz="1200" b="0" i="0" kern="1200" dirty="0">
                <a:solidFill>
                  <a:schemeClr val="tx1"/>
                </a:solidFill>
                <a:effectLst/>
                <a:latin typeface="Arial" charset="0"/>
                <a:ea typeface="宋体" pitchFamily="2" charset="-122"/>
                <a:cs typeface="宋体" charset="0"/>
              </a:rPr>
              <a:t>特洛依木马病毒。该木马可以盗 取多家证券交易系统的交易帐户和密码。</a:t>
            </a:r>
            <a:endParaRPr lang="en-US" altLang="zh-CN" sz="1200" b="0" i="0" kern="1200" dirty="0">
              <a:solidFill>
                <a:schemeClr val="tx1"/>
              </a:solidFill>
              <a:effectLst/>
              <a:latin typeface="Arial" charset="0"/>
              <a:ea typeface="宋体" pitchFamily="2" charset="-122"/>
              <a:cs typeface="宋体" charset="0"/>
            </a:endParaRPr>
          </a:p>
          <a:p>
            <a:r>
              <a:rPr lang="en-US" altLang="zh-CN" sz="1200" b="0" i="0" kern="1200" dirty="0">
                <a:solidFill>
                  <a:schemeClr val="tx1"/>
                </a:solidFill>
                <a:effectLst/>
                <a:latin typeface="Arial" charset="0"/>
                <a:ea typeface="宋体" pitchFamily="2" charset="-122"/>
                <a:cs typeface="宋体" charset="0"/>
              </a:rPr>
              <a:t>3.</a:t>
            </a:r>
            <a:r>
              <a:rPr lang="zh-CN" altLang="en-US" sz="1200" b="0" i="0" kern="1200" dirty="0">
                <a:solidFill>
                  <a:schemeClr val="tx1"/>
                </a:solidFill>
                <a:effectLst/>
                <a:latin typeface="Arial" charset="0"/>
                <a:ea typeface="宋体" pitchFamily="2" charset="-122"/>
                <a:cs typeface="宋体" charset="0"/>
              </a:rPr>
              <a:t>木马运行时寻找如下窗口标题：</a:t>
            </a:r>
          </a:p>
          <a:p>
            <a:r>
              <a:rPr lang="zh-CN" altLang="en-US" sz="1200" b="0" i="0" kern="1200" dirty="0">
                <a:solidFill>
                  <a:schemeClr val="tx1"/>
                </a:solidFill>
                <a:effectLst/>
                <a:latin typeface="Arial" charset="0"/>
                <a:ea typeface="宋体" pitchFamily="2" charset="-122"/>
                <a:cs typeface="宋体" charset="0"/>
              </a:rPr>
              <a:t>南方证券网上交易</a:t>
            </a:r>
          </a:p>
          <a:p>
            <a:r>
              <a:rPr lang="zh-CN" altLang="en-US" sz="1200" b="0" i="0" kern="1200" dirty="0">
                <a:solidFill>
                  <a:schemeClr val="tx1"/>
                </a:solidFill>
                <a:effectLst/>
                <a:latin typeface="Arial" charset="0"/>
                <a:ea typeface="宋体" pitchFamily="2" charset="-122"/>
                <a:cs typeface="宋体" charset="0"/>
              </a:rPr>
              <a:t>网上股票交易系统</a:t>
            </a:r>
          </a:p>
          <a:p>
            <a:r>
              <a:rPr lang="zh-CN" altLang="en-US" sz="1200" b="0" i="0" kern="1200" dirty="0">
                <a:solidFill>
                  <a:schemeClr val="tx1"/>
                </a:solidFill>
                <a:effectLst/>
                <a:latin typeface="Arial" charset="0"/>
                <a:ea typeface="宋体" pitchFamily="2" charset="-122"/>
                <a:cs typeface="宋体" charset="0"/>
              </a:rPr>
              <a:t>华夏稳赢网上交易系统</a:t>
            </a:r>
          </a:p>
          <a:p>
            <a:r>
              <a:rPr lang="zh-CN" altLang="en-US" sz="1200" b="0" i="0" kern="1200" dirty="0">
                <a:solidFill>
                  <a:schemeClr val="tx1"/>
                </a:solidFill>
                <a:effectLst/>
                <a:latin typeface="Arial" charset="0"/>
                <a:ea typeface="宋体" pitchFamily="2" charset="-122"/>
                <a:cs typeface="宋体" charset="0"/>
              </a:rPr>
              <a:t>国泰君安证券</a:t>
            </a:r>
            <a:r>
              <a:rPr lang="en-US" altLang="zh-CN" sz="1200" b="0" i="0" kern="1200" dirty="0">
                <a:solidFill>
                  <a:schemeClr val="tx1"/>
                </a:solidFill>
                <a:effectLst/>
                <a:latin typeface="Arial" charset="0"/>
                <a:ea typeface="宋体" pitchFamily="2" charset="-122"/>
                <a:cs typeface="宋体" charset="0"/>
              </a:rPr>
              <a:t>-</a:t>
            </a:r>
            <a:r>
              <a:rPr lang="zh-CN" altLang="en-US" sz="1200" b="0" i="0" kern="1200" dirty="0">
                <a:solidFill>
                  <a:schemeClr val="tx1"/>
                </a:solidFill>
                <a:effectLst/>
                <a:latin typeface="Arial" charset="0"/>
                <a:ea typeface="宋体" pitchFamily="2" charset="-122"/>
                <a:cs typeface="宋体" charset="0"/>
              </a:rPr>
              <a:t>富易</a:t>
            </a:r>
          </a:p>
          <a:p>
            <a:r>
              <a:rPr lang="zh-CN" altLang="en-US" sz="1200" b="0" i="0" kern="1200" dirty="0">
                <a:solidFill>
                  <a:schemeClr val="tx1"/>
                </a:solidFill>
                <a:effectLst/>
                <a:latin typeface="Arial" charset="0"/>
                <a:ea typeface="宋体" pitchFamily="2" charset="-122"/>
                <a:cs typeface="宋体" charset="0"/>
              </a:rPr>
              <a:t>网上交易委托系统</a:t>
            </a:r>
          </a:p>
          <a:p>
            <a:r>
              <a:rPr lang="zh-CN" altLang="en-US" sz="1200" b="0" i="0" kern="1200" dirty="0">
                <a:solidFill>
                  <a:schemeClr val="tx1"/>
                </a:solidFill>
                <a:effectLst/>
                <a:latin typeface="Arial" charset="0"/>
                <a:ea typeface="宋体" pitchFamily="2" charset="-122"/>
                <a:cs typeface="宋体" charset="0"/>
              </a:rPr>
              <a:t>用户登录 </a:t>
            </a:r>
            <a:r>
              <a:rPr lang="en-US" altLang="zh-CN" sz="1200" b="0" i="0" kern="1200" dirty="0">
                <a:solidFill>
                  <a:schemeClr val="tx1"/>
                </a:solidFill>
                <a:effectLst/>
                <a:latin typeface="Arial" charset="0"/>
                <a:ea typeface="宋体" pitchFamily="2" charset="-122"/>
                <a:cs typeface="宋体" charset="0"/>
              </a:rPr>
              <a:t>- </a:t>
            </a:r>
            <a:r>
              <a:rPr lang="zh-CN" altLang="en-US" sz="1200" b="0" i="0" kern="1200" dirty="0">
                <a:solidFill>
                  <a:schemeClr val="tx1"/>
                </a:solidFill>
                <a:effectLst/>
                <a:latin typeface="Arial" charset="0"/>
                <a:ea typeface="宋体" pitchFamily="2" charset="-122"/>
                <a:cs typeface="宋体" charset="0"/>
              </a:rPr>
              <a:t>兴业证券</a:t>
            </a:r>
          </a:p>
          <a:p>
            <a:endParaRPr lang="zh-CN" altLang="en-US" dirty="0"/>
          </a:p>
        </p:txBody>
      </p:sp>
      <p:sp>
        <p:nvSpPr>
          <p:cNvPr id="4" name="灯片编号占位符 3"/>
          <p:cNvSpPr>
            <a:spLocks noGrp="1"/>
          </p:cNvSpPr>
          <p:nvPr>
            <p:ph type="sldNum" sz="quarter" idx="10"/>
          </p:nvPr>
        </p:nvSpPr>
        <p:spPr/>
        <p:txBody>
          <a:bodyPr/>
          <a:lstStyle/>
          <a:p>
            <a:fld id="{1969F841-EBC4-6349-8B62-AF46B005FDDA}" type="slidenum">
              <a:rPr lang="en-US" altLang="zh-CN" smtClean="0"/>
              <a:pPr/>
              <a:t>35</a:t>
            </a:fld>
            <a:endParaRPr lang="en-US" altLang="zh-CN"/>
          </a:p>
        </p:txBody>
      </p:sp>
    </p:spTree>
    <p:extLst>
      <p:ext uri="{BB962C8B-B14F-4D97-AF65-F5344CB8AC3E}">
        <p14:creationId xmlns:p14="http://schemas.microsoft.com/office/powerpoint/2010/main" val="405491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923925" y="746125"/>
            <a:ext cx="4968875" cy="3727450"/>
          </a:xfrm>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ea typeface="宋体" charset="0"/>
              </a:rPr>
              <a:t>Unlike blackhats communications in US and EU, Chinese attackers are not familiar with IRC, so as mention before, they use bulletin board system to communicate. And this is really empirical.</a:t>
            </a:r>
          </a:p>
        </p:txBody>
      </p:sp>
      <p:sp>
        <p:nvSpPr>
          <p:cNvPr id="4" name="Slide Number Placeholder 3"/>
          <p:cNvSpPr txBox="1">
            <a:spLocks noGrp="1"/>
          </p:cNvSpPr>
          <p:nvPr/>
        </p:nvSpPr>
        <p:spPr>
          <a:xfrm>
            <a:off x="3860800" y="9444038"/>
            <a:ext cx="2952750" cy="496887"/>
          </a:xfrm>
          <a:prstGeom prst="rect">
            <a:avLst/>
          </a:prstGeom>
          <a:noFill/>
        </p:spPr>
        <p:txBody>
          <a:bodyPr anchor="b"/>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r" eaLnBrk="1" hangingPunct="1"/>
            <a:fld id="{722E1D97-2F58-7A40-AA18-6205689CD3E0}" type="slidenum">
              <a:rPr lang="zh-CN" altLang="en-US" sz="1200">
                <a:latin typeface="Calibri" charset="0"/>
              </a:rPr>
              <a:pPr algn="r" eaLnBrk="1" hangingPunct="1"/>
              <a:t>48</a:t>
            </a:fld>
            <a:endParaRPr lang="zh-CN" altLang="en-US" sz="12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xfrm>
            <a:off x="923925" y="746125"/>
            <a:ext cx="4968875" cy="3727450"/>
          </a:xfrm>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ea typeface="宋体" charset="0"/>
              </a:rPr>
              <a:t>We used 200 keyword from top search key words reported by </a:t>
            </a:r>
            <a:r>
              <a:rPr lang="en-US" altLang="zh-CN" dirty="0" err="1">
                <a:ea typeface="宋体" charset="0"/>
              </a:rPr>
              <a:t>baidu</a:t>
            </a:r>
            <a:r>
              <a:rPr lang="en-US" altLang="zh-CN" dirty="0">
                <a:ea typeface="宋体" charset="0"/>
              </a:rPr>
              <a:t> and google, they are then categorized into 12 categories. Using these keyword, we obtain about 145,000 distinct domain names.</a:t>
            </a:r>
          </a:p>
          <a:p>
            <a:r>
              <a:rPr lang="en-US" altLang="zh-CN" dirty="0">
                <a:ea typeface="宋体" charset="0"/>
              </a:rPr>
              <a:t>We found that the categories including </a:t>
            </a:r>
            <a:r>
              <a:rPr lang="en-US" altLang="zh-CN" dirty="0" err="1">
                <a:ea typeface="宋体" charset="0"/>
              </a:rPr>
              <a:t>freedownload</a:t>
            </a:r>
            <a:r>
              <a:rPr lang="en-US" altLang="zh-CN" dirty="0">
                <a:ea typeface="宋体" charset="0"/>
              </a:rPr>
              <a:t>, sport/entertainment, movie/TV and chat/virtual society are more risky than others, which is consistent with our anticipation. The results also reveal that all categories contain a significant amount of malicious content: this is an important discovery as it means any Chinese Internet users accessing the web is at risk, regardless of the type of content they browse. Given the fact that all these sites were found using a search engine, this proofs that the threat is significant.</a:t>
            </a:r>
          </a:p>
        </p:txBody>
      </p:sp>
      <p:sp>
        <p:nvSpPr>
          <p:cNvPr id="4" name="Slide Number Placeholder 3"/>
          <p:cNvSpPr txBox="1">
            <a:spLocks noGrp="1"/>
          </p:cNvSpPr>
          <p:nvPr/>
        </p:nvSpPr>
        <p:spPr>
          <a:xfrm>
            <a:off x="3860800" y="9444038"/>
            <a:ext cx="2952750" cy="496887"/>
          </a:xfrm>
          <a:prstGeom prst="rect">
            <a:avLst/>
          </a:prstGeom>
          <a:noFill/>
        </p:spPr>
        <p:txBody>
          <a:bodyPr anchor="b"/>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r" eaLnBrk="1" hangingPunct="1"/>
            <a:fld id="{0B8C5E28-9C5C-144F-A4B7-10E854C04AFC}" type="slidenum">
              <a:rPr lang="zh-CN" altLang="en-US" sz="1200">
                <a:latin typeface="Calibri" charset="0"/>
              </a:rPr>
              <a:pPr algn="r" eaLnBrk="1" hangingPunct="1"/>
              <a:t>50</a:t>
            </a:fld>
            <a:endParaRPr lang="zh-CN" altLang="en-US" sz="12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xfrm>
            <a:off x="923925" y="746125"/>
            <a:ext cx="4968875" cy="3727450"/>
          </a:xfrm>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ea typeface="宋体" charset="0"/>
            </a:endParaRPr>
          </a:p>
        </p:txBody>
      </p:sp>
      <p:sp>
        <p:nvSpPr>
          <p:cNvPr id="4" name="Slide Number Placeholder 3"/>
          <p:cNvSpPr txBox="1">
            <a:spLocks noGrp="1"/>
          </p:cNvSpPr>
          <p:nvPr/>
        </p:nvSpPr>
        <p:spPr>
          <a:xfrm>
            <a:off x="3860800" y="9444038"/>
            <a:ext cx="2952750" cy="496887"/>
          </a:xfrm>
          <a:prstGeom prst="rect">
            <a:avLst/>
          </a:prstGeom>
          <a:noFill/>
        </p:spPr>
        <p:txBody>
          <a:bodyPr anchor="b"/>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r" eaLnBrk="1" hangingPunct="1"/>
            <a:fld id="{7B341784-18D1-F448-94F5-004F87D75C17}" type="slidenum">
              <a:rPr lang="zh-CN" altLang="en-US" sz="1200">
                <a:latin typeface="Calibri" charset="0"/>
              </a:rPr>
              <a:pPr algn="r" eaLnBrk="1" hangingPunct="1"/>
              <a:t>51</a:t>
            </a:fld>
            <a:endParaRPr lang="zh-CN" altLang="en-US" sz="12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536CCDB-653B-D24D-9378-74ABC23945E8}" type="slidenum">
              <a:rPr lang="en-US" altLang="zh-CN" sz="1200">
                <a:latin typeface="Arial" charset="0"/>
              </a:rPr>
              <a:pPr eaLnBrk="1" hangingPunct="1"/>
              <a:t>60</a:t>
            </a:fld>
            <a:endParaRPr lang="en-US" altLang="zh-CN" sz="120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charset="0"/>
              </a:rPr>
              <a:t>Hacking Exposed 13</a:t>
            </a:r>
            <a:r>
              <a:rPr lang="zh-CN" altLang="en-US">
                <a:ea typeface="宋体" charset="0"/>
              </a:rPr>
              <a:t>章</a:t>
            </a:r>
          </a:p>
          <a:p>
            <a:pPr eaLnBrk="1" hangingPunct="1"/>
            <a:r>
              <a:rPr lang="en-US" altLang="zh-CN">
                <a:ea typeface="宋体" charset="0"/>
              </a:rPr>
              <a:t>Windows 2000 Hacking Exposed 13</a:t>
            </a:r>
            <a:r>
              <a:rPr lang="zh-CN" altLang="en-US">
                <a:ea typeface="宋体" charset="0"/>
              </a:rPr>
              <a:t>章</a:t>
            </a:r>
          </a:p>
          <a:p>
            <a:pPr eaLnBrk="1" hangingPunct="1"/>
            <a:r>
              <a:rPr lang="en-US" altLang="zh-CN">
                <a:ea typeface="宋体" charset="0"/>
              </a:rPr>
              <a:t>Hacking Exposed Web Applications</a:t>
            </a:r>
          </a:p>
          <a:p>
            <a:pPr eaLnBrk="1" hangingPunct="1"/>
            <a:endParaRPr lang="en-US" altLang="zh-CN">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Pervasive:</a:t>
            </a:r>
            <a:r>
              <a:rPr lang="zh-CN" altLang="en-US" dirty="0"/>
              <a:t>无处不在；</a:t>
            </a:r>
            <a:endParaRPr lang="en-US" altLang="zh-CN" dirty="0"/>
          </a:p>
          <a:p>
            <a:r>
              <a:rPr lang="en-US" altLang="zh-CN" dirty="0"/>
              <a:t>Substantial</a:t>
            </a:r>
            <a:r>
              <a:rPr lang="zh-CN" altLang="en-US" dirty="0"/>
              <a:t>：大量的</a:t>
            </a:r>
            <a:endParaRPr lang="en-US" altLang="zh-CN" dirty="0"/>
          </a:p>
          <a:p>
            <a:r>
              <a:rPr lang="en-US" altLang="zh-CN" dirty="0"/>
              <a:t>Selective</a:t>
            </a:r>
            <a:r>
              <a:rPr lang="zh-CN" altLang="en-US" dirty="0"/>
              <a:t>：选择</a:t>
            </a:r>
            <a:endParaRPr lang="en-US" altLang="zh-CN" dirty="0"/>
          </a:p>
          <a:p>
            <a:r>
              <a:rPr lang="en-US" altLang="zh-CN" dirty="0"/>
              <a:t>Suspected</a:t>
            </a:r>
            <a:r>
              <a:rPr lang="zh-CN" altLang="en-US" dirty="0"/>
              <a:t>：嫌疑的</a:t>
            </a:r>
          </a:p>
        </p:txBody>
      </p:sp>
      <p:sp>
        <p:nvSpPr>
          <p:cNvPr id="4" name="灯片编号占位符 3"/>
          <p:cNvSpPr>
            <a:spLocks noGrp="1"/>
          </p:cNvSpPr>
          <p:nvPr>
            <p:ph type="sldNum" sz="quarter" idx="10"/>
          </p:nvPr>
        </p:nvSpPr>
        <p:spPr/>
        <p:txBody>
          <a:bodyPr/>
          <a:lstStyle/>
          <a:p>
            <a:fld id="{1969F841-EBC4-6349-8B62-AF46B005FDDA}" type="slidenum">
              <a:rPr lang="en-US" altLang="zh-CN" smtClean="0"/>
              <a:pPr/>
              <a:t>62</a:t>
            </a:fld>
            <a:endParaRPr lang="en-US" altLang="zh-CN"/>
          </a:p>
        </p:txBody>
      </p:sp>
    </p:spTree>
    <p:extLst>
      <p:ext uri="{BB962C8B-B14F-4D97-AF65-F5344CB8AC3E}">
        <p14:creationId xmlns:p14="http://schemas.microsoft.com/office/powerpoint/2010/main" val="2844989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charset="0"/>
                <a:ea typeface="宋体" pitchFamily="2" charset="-122"/>
                <a:cs typeface="宋体" charset="0"/>
              </a:rPr>
              <a:t>2009</a:t>
            </a:r>
            <a:r>
              <a:rPr lang="zh-CN" altLang="en-US" sz="1200" b="0" i="0" kern="1200" dirty="0">
                <a:solidFill>
                  <a:schemeClr val="tx1"/>
                </a:solidFill>
                <a:effectLst/>
                <a:latin typeface="Arial" charset="0"/>
                <a:ea typeface="宋体" pitchFamily="2" charset="-122"/>
                <a:cs typeface="宋体" charset="0"/>
              </a:rPr>
              <a:t>年</a:t>
            </a:r>
            <a:r>
              <a:rPr lang="en-US" altLang="zh-CN" sz="1200" b="0" i="0" kern="1200" dirty="0">
                <a:solidFill>
                  <a:schemeClr val="tx1"/>
                </a:solidFill>
                <a:effectLst/>
                <a:latin typeface="Arial" charset="0"/>
                <a:ea typeface="宋体" pitchFamily="2" charset="-122"/>
                <a:cs typeface="宋体" charset="0"/>
              </a:rPr>
              <a:t>5</a:t>
            </a:r>
            <a:r>
              <a:rPr lang="zh-CN" altLang="en-US" sz="1200" b="0" i="0" kern="1200" dirty="0">
                <a:solidFill>
                  <a:schemeClr val="tx1"/>
                </a:solidFill>
                <a:effectLst/>
                <a:latin typeface="Arial" charset="0"/>
                <a:ea typeface="宋体" pitchFamily="2" charset="-122"/>
                <a:cs typeface="宋体" charset="0"/>
              </a:rPr>
              <a:t>月</a:t>
            </a:r>
            <a:r>
              <a:rPr lang="en-US" altLang="zh-CN" sz="1200" b="0" i="0" kern="1200" dirty="0">
                <a:solidFill>
                  <a:schemeClr val="tx1"/>
                </a:solidFill>
                <a:effectLst/>
                <a:latin typeface="Arial" charset="0"/>
                <a:ea typeface="宋体" pitchFamily="2" charset="-122"/>
                <a:cs typeface="宋体" charset="0"/>
              </a:rPr>
              <a:t>19</a:t>
            </a:r>
            <a:r>
              <a:rPr lang="zh-CN" altLang="en-US" sz="1200" b="0" i="0" kern="1200" dirty="0">
                <a:solidFill>
                  <a:schemeClr val="tx1"/>
                </a:solidFill>
                <a:effectLst/>
                <a:latin typeface="Arial" charset="0"/>
                <a:ea typeface="宋体" pitchFamily="2" charset="-122"/>
                <a:cs typeface="宋体" charset="0"/>
              </a:rPr>
              <a:t>日，</a:t>
            </a:r>
            <a:r>
              <a:rPr lang="zh-CN" altLang="en-US" sz="1200" b="0" i="0" u="none" strike="noStrike" kern="1200" dirty="0">
                <a:solidFill>
                  <a:schemeClr val="tx1"/>
                </a:solidFill>
                <a:effectLst/>
                <a:latin typeface="Arial" charset="0"/>
                <a:ea typeface="宋体" pitchFamily="2" charset="-122"/>
                <a:cs typeface="宋体" charset="0"/>
                <a:hlinkClick r:id="rId3"/>
              </a:rPr>
              <a:t>工业和信息化部</a:t>
            </a:r>
            <a:r>
              <a:rPr lang="zh-CN" altLang="en-US" sz="1200" b="0" i="0" kern="1200" dirty="0">
                <a:solidFill>
                  <a:schemeClr val="tx1"/>
                </a:solidFill>
                <a:effectLst/>
                <a:latin typeface="Arial" charset="0"/>
                <a:ea typeface="宋体" pitchFamily="2" charset="-122"/>
                <a:cs typeface="宋体" charset="0"/>
              </a:rPr>
              <a:t>下发</a:t>
            </a:r>
            <a:r>
              <a:rPr lang="en-US" altLang="zh-CN" sz="1200" b="0" i="0" kern="1200" dirty="0">
                <a:solidFill>
                  <a:schemeClr val="tx1"/>
                </a:solidFill>
                <a:effectLst/>
                <a:latin typeface="Arial" charset="0"/>
                <a:ea typeface="宋体" pitchFamily="2" charset="-122"/>
                <a:cs typeface="宋体" charset="0"/>
              </a:rPr>
              <a:t>《</a:t>
            </a:r>
            <a:r>
              <a:rPr lang="zh-CN" altLang="en-US" sz="1200" b="0" i="0" kern="1200" dirty="0">
                <a:solidFill>
                  <a:schemeClr val="tx1"/>
                </a:solidFill>
                <a:effectLst/>
                <a:latin typeface="Arial" charset="0"/>
                <a:ea typeface="宋体" pitchFamily="2" charset="-122"/>
                <a:cs typeface="宋体" charset="0"/>
              </a:rPr>
              <a:t>关于计算机预装绿色上网过滤软件的通知</a:t>
            </a:r>
            <a:r>
              <a:rPr lang="en-US" altLang="zh-CN" sz="1200" b="0" i="0" kern="1200" dirty="0">
                <a:solidFill>
                  <a:schemeClr val="tx1"/>
                </a:solidFill>
                <a:effectLst/>
                <a:latin typeface="Arial" charset="0"/>
                <a:ea typeface="宋体" pitchFamily="2" charset="-122"/>
                <a:cs typeface="宋体" charset="0"/>
              </a:rPr>
              <a:t>》</a:t>
            </a:r>
            <a:r>
              <a:rPr lang="zh-CN" altLang="en-US" sz="1200" b="0" i="0" kern="1200" dirty="0">
                <a:solidFill>
                  <a:schemeClr val="tx1"/>
                </a:solidFill>
                <a:effectLst/>
                <a:latin typeface="Arial" charset="0"/>
                <a:ea typeface="宋体" pitchFamily="2" charset="-122"/>
                <a:cs typeface="宋体" charset="0"/>
              </a:rPr>
              <a:t>，意在用强制推广监控软件的方式强化</a:t>
            </a:r>
            <a:r>
              <a:rPr lang="zh-CN" altLang="en-US" sz="1200" b="0" i="0" u="none" strike="noStrike" kern="1200" dirty="0">
                <a:solidFill>
                  <a:schemeClr val="tx1"/>
                </a:solidFill>
                <a:effectLst/>
                <a:latin typeface="Arial" charset="0"/>
                <a:ea typeface="宋体" pitchFamily="2" charset="-122"/>
                <a:cs typeface="宋体" charset="0"/>
                <a:hlinkClick r:id="rId4"/>
              </a:rPr>
              <a:t>网络控制</a:t>
            </a:r>
            <a:r>
              <a:rPr lang="zh-CN" altLang="en-US" sz="1200" b="0" i="0" kern="1200" dirty="0">
                <a:solidFill>
                  <a:schemeClr val="tx1"/>
                </a:solidFill>
                <a:effectLst/>
                <a:latin typeface="Arial" charset="0"/>
                <a:ea typeface="宋体" pitchFamily="2" charset="-122"/>
                <a:cs typeface="宋体" charset="0"/>
              </a:rPr>
              <a:t>，广大网民对此发出强烈争议与不满。</a:t>
            </a:r>
          </a:p>
          <a:p>
            <a:r>
              <a:rPr lang="zh-CN" altLang="en-US" sz="1200" b="0" i="0" kern="1200" dirty="0">
                <a:solidFill>
                  <a:schemeClr val="tx1"/>
                </a:solidFill>
                <a:effectLst/>
                <a:latin typeface="Arial" charset="0"/>
                <a:ea typeface="宋体" pitchFamily="2" charset="-122"/>
                <a:cs typeface="宋体" charset="0"/>
              </a:rPr>
              <a:t>随着绿坝软件的试用推广，该软件的各种问题逐渐暴露出来，包括官方网站有成人网站的友情链接、软件识别能力低下、具有诸如不能完全</a:t>
            </a:r>
            <a:r>
              <a:rPr lang="zh-CN" altLang="en-US" sz="1200" b="0" i="0" u="none" strike="noStrike" kern="1200" dirty="0">
                <a:solidFill>
                  <a:schemeClr val="tx1"/>
                </a:solidFill>
                <a:effectLst/>
                <a:latin typeface="Arial" charset="0"/>
                <a:ea typeface="宋体" pitchFamily="2" charset="-122"/>
                <a:cs typeface="宋体" charset="0"/>
                <a:hlinkClick r:id="rId5"/>
              </a:rPr>
              <a:t>卸载</a:t>
            </a:r>
            <a:r>
              <a:rPr lang="zh-CN" altLang="en-US" sz="1200" b="0" i="0" kern="1200" dirty="0">
                <a:solidFill>
                  <a:schemeClr val="tx1"/>
                </a:solidFill>
                <a:effectLst/>
                <a:latin typeface="Arial" charset="0"/>
                <a:ea typeface="宋体" pitchFamily="2" charset="-122"/>
                <a:cs typeface="宋体" charset="0"/>
              </a:rPr>
              <a:t>等</a:t>
            </a:r>
            <a:r>
              <a:rPr lang="zh-CN" altLang="en-US" sz="1200" b="0" i="0" u="none" strike="noStrike" kern="1200" dirty="0">
                <a:solidFill>
                  <a:schemeClr val="tx1"/>
                </a:solidFill>
                <a:effectLst/>
                <a:latin typeface="Arial" charset="0"/>
                <a:ea typeface="宋体" pitchFamily="2" charset="-122"/>
                <a:cs typeface="宋体" charset="0"/>
                <a:hlinkClick r:id="rId6"/>
              </a:rPr>
              <a:t>流氓软件</a:t>
            </a:r>
            <a:r>
              <a:rPr lang="zh-CN" altLang="en-US" sz="1200" b="0" i="0" kern="1200" dirty="0">
                <a:solidFill>
                  <a:schemeClr val="tx1"/>
                </a:solidFill>
                <a:effectLst/>
                <a:latin typeface="Arial" charset="0"/>
                <a:ea typeface="宋体" pitchFamily="2" charset="-122"/>
                <a:cs typeface="宋体" charset="0"/>
              </a:rPr>
              <a:t>特征、管理密码可以轻易破解、被指剽窃美国</a:t>
            </a:r>
            <a:r>
              <a:rPr lang="zh-CN" altLang="en-US" sz="1200" b="0" i="0" u="none" strike="noStrike" kern="1200" dirty="0">
                <a:solidFill>
                  <a:schemeClr val="tx1"/>
                </a:solidFill>
                <a:effectLst/>
                <a:latin typeface="Arial" charset="0"/>
                <a:ea typeface="宋体" pitchFamily="2" charset="-122"/>
                <a:cs typeface="宋体" charset="0"/>
                <a:hlinkClick r:id="rId7"/>
              </a:rPr>
              <a:t>开源软件</a:t>
            </a:r>
            <a:r>
              <a:rPr lang="zh-CN" altLang="en-US" sz="1200" b="0" i="0" kern="1200" dirty="0">
                <a:solidFill>
                  <a:schemeClr val="tx1"/>
                </a:solidFill>
                <a:effectLst/>
                <a:latin typeface="Arial" charset="0"/>
                <a:ea typeface="宋体" pitchFamily="2" charset="-122"/>
                <a:cs typeface="宋体" charset="0"/>
              </a:rPr>
              <a:t>等。这项耗资</a:t>
            </a:r>
            <a:r>
              <a:rPr lang="en-US" altLang="zh-CN" sz="1200" b="0" i="0" kern="1200" dirty="0">
                <a:solidFill>
                  <a:schemeClr val="tx1"/>
                </a:solidFill>
                <a:effectLst/>
                <a:latin typeface="Arial" charset="0"/>
                <a:ea typeface="宋体" pitchFamily="2" charset="-122"/>
                <a:cs typeface="宋体" charset="0"/>
              </a:rPr>
              <a:t>4170</a:t>
            </a:r>
            <a:r>
              <a:rPr lang="zh-CN" altLang="en-US" sz="1200" b="0" i="0" kern="1200" dirty="0">
                <a:solidFill>
                  <a:schemeClr val="tx1"/>
                </a:solidFill>
                <a:effectLst/>
                <a:latin typeface="Arial" charset="0"/>
                <a:ea typeface="宋体" pitchFamily="2" charset="-122"/>
                <a:cs typeface="宋体" charset="0"/>
              </a:rPr>
              <a:t>万的</a:t>
            </a:r>
            <a:r>
              <a:rPr lang="zh-CN" altLang="en-US" sz="1200" b="0" i="0" u="none" strike="noStrike" kern="1200" dirty="0">
                <a:solidFill>
                  <a:schemeClr val="tx1"/>
                </a:solidFill>
                <a:effectLst/>
                <a:latin typeface="Arial" charset="0"/>
                <a:ea typeface="宋体" pitchFamily="2" charset="-122"/>
                <a:cs typeface="宋体" charset="0"/>
                <a:hlinkClick r:id="rId8"/>
              </a:rPr>
              <a:t>政府工程</a:t>
            </a:r>
            <a:r>
              <a:rPr lang="zh-CN" altLang="en-US" sz="1200" b="0" i="0" kern="1200" dirty="0">
                <a:solidFill>
                  <a:schemeClr val="tx1"/>
                </a:solidFill>
                <a:effectLst/>
                <a:latin typeface="Arial" charset="0"/>
                <a:ea typeface="宋体" pitchFamily="2" charset="-122"/>
                <a:cs typeface="宋体" charset="0"/>
              </a:rPr>
              <a:t>因此备受指责。而绿坝软件的诸多问题也成了网友设定绿坝娘形象的灵感源泉。在网络创作的发展中，渐渐这个角色脱离了源软件的背景，成为类似于</a:t>
            </a:r>
            <a:r>
              <a:rPr lang="zh-CN" altLang="en-US" sz="1200" b="0" i="0" u="none" strike="noStrike" kern="1200" dirty="0">
                <a:solidFill>
                  <a:schemeClr val="tx1"/>
                </a:solidFill>
                <a:effectLst/>
                <a:latin typeface="Arial" charset="0"/>
                <a:ea typeface="宋体" pitchFamily="2" charset="-122"/>
                <a:cs typeface="宋体" charset="0"/>
                <a:hlinkClick r:id="rId9"/>
              </a:rPr>
              <a:t>金坷垃</a:t>
            </a:r>
            <a:r>
              <a:rPr lang="zh-CN" altLang="en-US" sz="1200" b="0" i="0" kern="1200" dirty="0">
                <a:solidFill>
                  <a:schemeClr val="tx1"/>
                </a:solidFill>
                <a:effectLst/>
                <a:latin typeface="Arial" charset="0"/>
                <a:ea typeface="宋体" pitchFamily="2" charset="-122"/>
                <a:cs typeface="宋体" charset="0"/>
              </a:rPr>
              <a:t>、</a:t>
            </a:r>
            <a:r>
              <a:rPr lang="zh-CN" altLang="en-US" sz="1200" b="0" i="0" u="none" strike="noStrike" kern="1200" dirty="0">
                <a:solidFill>
                  <a:schemeClr val="tx1"/>
                </a:solidFill>
                <a:effectLst/>
                <a:latin typeface="Arial" charset="0"/>
                <a:ea typeface="宋体" pitchFamily="2" charset="-122"/>
                <a:cs typeface="宋体" charset="0"/>
                <a:hlinkClick r:id="rId10"/>
              </a:rPr>
              <a:t>德国</a:t>
            </a:r>
            <a:r>
              <a:rPr lang="en-US" altLang="zh-CN" sz="1200" b="0" i="0" u="none" strike="noStrike" kern="1200" dirty="0">
                <a:solidFill>
                  <a:schemeClr val="tx1"/>
                </a:solidFill>
                <a:effectLst/>
                <a:latin typeface="Arial" charset="0"/>
                <a:ea typeface="宋体" pitchFamily="2" charset="-122"/>
                <a:cs typeface="宋体" charset="0"/>
                <a:hlinkClick r:id="rId10"/>
              </a:rPr>
              <a:t>boy</a:t>
            </a:r>
            <a:r>
              <a:rPr lang="zh-CN" altLang="en-US" sz="1200" b="0" i="0" kern="1200" dirty="0">
                <a:solidFill>
                  <a:schemeClr val="tx1"/>
                </a:solidFill>
                <a:effectLst/>
                <a:latin typeface="Arial" charset="0"/>
                <a:ea typeface="宋体" pitchFamily="2" charset="-122"/>
                <a:cs typeface="宋体" charset="0"/>
              </a:rPr>
              <a:t>等等一系列网络文化的成员之一</a:t>
            </a:r>
          </a:p>
          <a:p>
            <a:endParaRPr lang="zh-CN" altLang="en-US" dirty="0"/>
          </a:p>
        </p:txBody>
      </p:sp>
      <p:sp>
        <p:nvSpPr>
          <p:cNvPr id="4" name="灯片编号占位符 3"/>
          <p:cNvSpPr>
            <a:spLocks noGrp="1"/>
          </p:cNvSpPr>
          <p:nvPr>
            <p:ph type="sldNum" sz="quarter" idx="10"/>
          </p:nvPr>
        </p:nvSpPr>
        <p:spPr/>
        <p:txBody>
          <a:bodyPr/>
          <a:lstStyle/>
          <a:p>
            <a:fld id="{1969F841-EBC4-6349-8B62-AF46B005FDDA}" type="slidenum">
              <a:rPr lang="en-US" altLang="zh-CN" smtClean="0"/>
              <a:pPr/>
              <a:t>63</a:t>
            </a:fld>
            <a:endParaRPr lang="en-US" altLang="zh-CN"/>
          </a:p>
        </p:txBody>
      </p:sp>
    </p:spTree>
    <p:extLst>
      <p:ext uri="{BB962C8B-B14F-4D97-AF65-F5344CB8AC3E}">
        <p14:creationId xmlns:p14="http://schemas.microsoft.com/office/powerpoint/2010/main" val="294266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536CCDB-653B-D24D-9378-74ABC23945E8}" type="slidenum">
              <a:rPr lang="en-US" altLang="zh-CN" sz="1200">
                <a:latin typeface="Arial" charset="0"/>
              </a:rPr>
              <a:pPr eaLnBrk="1" hangingPunct="1"/>
              <a:t>2</a:t>
            </a:fld>
            <a:endParaRPr lang="en-US" altLang="zh-CN" sz="120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charset="0"/>
              </a:rPr>
              <a:t>Hacking Exposed 13</a:t>
            </a:r>
            <a:r>
              <a:rPr lang="zh-CN" altLang="en-US">
                <a:ea typeface="宋体" charset="0"/>
              </a:rPr>
              <a:t>章</a:t>
            </a:r>
          </a:p>
          <a:p>
            <a:pPr eaLnBrk="1" hangingPunct="1"/>
            <a:r>
              <a:rPr lang="en-US" altLang="zh-CN">
                <a:ea typeface="宋体" charset="0"/>
              </a:rPr>
              <a:t>Windows 2000 Hacking Exposed 13</a:t>
            </a:r>
            <a:r>
              <a:rPr lang="zh-CN" altLang="en-US">
                <a:ea typeface="宋体" charset="0"/>
              </a:rPr>
              <a:t>章</a:t>
            </a:r>
          </a:p>
          <a:p>
            <a:pPr eaLnBrk="1" hangingPunct="1"/>
            <a:r>
              <a:rPr lang="en-US" altLang="zh-CN">
                <a:ea typeface="宋体" charset="0"/>
              </a:rPr>
              <a:t>Hacking Exposed Web Applications</a:t>
            </a:r>
          </a:p>
          <a:p>
            <a:pPr eaLnBrk="1" hangingPunct="1"/>
            <a:endParaRPr lang="en-US" altLang="zh-CN">
              <a:ea typeface="宋体"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charset="0"/>
                <a:ea typeface="宋体" pitchFamily="2" charset="-122"/>
                <a:cs typeface="宋体" charset="0"/>
              </a:rPr>
              <a:t>Morpheus</a:t>
            </a:r>
            <a:r>
              <a:rPr lang="zh-CN" altLang="en-US" sz="1200" b="0" i="0" kern="1200" dirty="0">
                <a:solidFill>
                  <a:schemeClr val="tx1"/>
                </a:solidFill>
                <a:effectLst/>
                <a:latin typeface="Arial" charset="0"/>
                <a:ea typeface="宋体" pitchFamily="2" charset="-122"/>
                <a:cs typeface="宋体" charset="0"/>
              </a:rPr>
              <a:t>给了</a:t>
            </a:r>
            <a:r>
              <a:rPr lang="en-US" altLang="zh-CN" sz="1200" b="0" i="0" kern="1200" dirty="0">
                <a:solidFill>
                  <a:schemeClr val="tx1"/>
                </a:solidFill>
                <a:effectLst/>
                <a:latin typeface="Arial" charset="0"/>
                <a:ea typeface="宋体" pitchFamily="2" charset="-122"/>
                <a:cs typeface="宋体" charset="0"/>
              </a:rPr>
              <a:t>Neo</a:t>
            </a:r>
            <a:r>
              <a:rPr lang="zh-CN" altLang="en-US" sz="1200" b="0" i="0" kern="1200" dirty="0">
                <a:solidFill>
                  <a:schemeClr val="tx1"/>
                </a:solidFill>
                <a:effectLst/>
                <a:latin typeface="Arial" charset="0"/>
                <a:ea typeface="宋体" pitchFamily="2" charset="-122"/>
                <a:cs typeface="宋体" charset="0"/>
              </a:rPr>
              <a:t>两粒药片。红色的药片将回答“什么是</a:t>
            </a:r>
            <a:r>
              <a:rPr lang="en-US" altLang="zh-CN" sz="1200" b="0" i="0" kern="1200" dirty="0">
                <a:solidFill>
                  <a:schemeClr val="tx1"/>
                </a:solidFill>
                <a:effectLst/>
                <a:latin typeface="Arial" charset="0"/>
                <a:ea typeface="宋体" pitchFamily="2" charset="-122"/>
                <a:cs typeface="宋体" charset="0"/>
              </a:rPr>
              <a:t>The Matrix”</a:t>
            </a:r>
            <a:r>
              <a:rPr lang="zh-CN" altLang="en-US" sz="1200" b="0" i="0" kern="1200" dirty="0">
                <a:solidFill>
                  <a:schemeClr val="tx1"/>
                </a:solidFill>
                <a:effectLst/>
                <a:latin typeface="Arial" charset="0"/>
                <a:ea typeface="宋体" pitchFamily="2" charset="-122"/>
                <a:cs typeface="宋体" charset="0"/>
              </a:rPr>
              <a:t>的问题，而蓝色的药片仅仅是让生活像以前一样继续。当</a:t>
            </a:r>
            <a:r>
              <a:rPr lang="en-US" altLang="zh-CN" sz="1200" b="0" i="0" kern="1200" dirty="0">
                <a:solidFill>
                  <a:schemeClr val="tx1"/>
                </a:solidFill>
                <a:effectLst/>
                <a:latin typeface="Arial" charset="0"/>
                <a:ea typeface="宋体" pitchFamily="2" charset="-122"/>
                <a:cs typeface="宋体" charset="0"/>
              </a:rPr>
              <a:t>Neo</a:t>
            </a:r>
            <a:r>
              <a:rPr lang="zh-CN" altLang="en-US" sz="1200" b="0" i="0" kern="1200" dirty="0">
                <a:solidFill>
                  <a:schemeClr val="tx1"/>
                </a:solidFill>
                <a:effectLst/>
                <a:latin typeface="Arial" charset="0"/>
                <a:ea typeface="宋体" pitchFamily="2" charset="-122"/>
                <a:cs typeface="宋体" charset="0"/>
              </a:rPr>
              <a:t>伸手去拿红色的药片时，</a:t>
            </a:r>
            <a:r>
              <a:rPr lang="en-US" altLang="zh-CN" sz="1200" b="0" i="0" kern="1200" dirty="0">
                <a:solidFill>
                  <a:schemeClr val="tx1"/>
                </a:solidFill>
                <a:effectLst/>
                <a:latin typeface="Arial" charset="0"/>
                <a:ea typeface="宋体" pitchFamily="2" charset="-122"/>
                <a:cs typeface="宋体" charset="0"/>
              </a:rPr>
              <a:t>Morpheus</a:t>
            </a:r>
            <a:r>
              <a:rPr lang="zh-CN" altLang="en-US" sz="1200" b="0" i="0" kern="1200" dirty="0">
                <a:solidFill>
                  <a:schemeClr val="tx1"/>
                </a:solidFill>
                <a:effectLst/>
                <a:latin typeface="Arial" charset="0"/>
                <a:ea typeface="宋体" pitchFamily="2" charset="-122"/>
                <a:cs typeface="宋体" charset="0"/>
              </a:rPr>
              <a:t>警告说：“记住，我要告诉你的只有一样东西</a:t>
            </a:r>
            <a:r>
              <a:rPr lang="en-US" altLang="zh-CN" sz="1200" b="0" i="0" kern="1200" dirty="0">
                <a:solidFill>
                  <a:schemeClr val="tx1"/>
                </a:solidFill>
                <a:effectLst/>
                <a:latin typeface="Arial" charset="0"/>
                <a:ea typeface="宋体" pitchFamily="2" charset="-122"/>
                <a:cs typeface="宋体" charset="0"/>
              </a:rPr>
              <a:t>——</a:t>
            </a:r>
            <a:r>
              <a:rPr lang="zh-CN" altLang="en-US" sz="1200" b="0" i="0" kern="1200" dirty="0">
                <a:solidFill>
                  <a:schemeClr val="tx1"/>
                </a:solidFill>
                <a:effectLst/>
                <a:latin typeface="Arial" charset="0"/>
                <a:ea typeface="宋体" pitchFamily="2" charset="-122"/>
                <a:cs typeface="宋体" charset="0"/>
              </a:rPr>
              <a:t>真相。” </a:t>
            </a:r>
            <a:br>
              <a:rPr lang="zh-CN" altLang="en-US" dirty="0"/>
            </a:br>
            <a:r>
              <a:rPr lang="zh-CN" altLang="en-US" sz="1200" b="0" i="0" kern="1200" dirty="0">
                <a:solidFill>
                  <a:schemeClr val="tx1"/>
                </a:solidFill>
                <a:effectLst/>
                <a:latin typeface="Arial" charset="0"/>
                <a:ea typeface="宋体" pitchFamily="2" charset="-122"/>
                <a:cs typeface="宋体" charset="0"/>
              </a:rPr>
              <a:t>服下红药丸，就要直面残酷的真相，就要清醒地痛。服下蓝药丸，自然可以回归过去的虚拟生活，享受无知的傻幸福。 我们的生活也大类如此。清醒的痛与愚昧的幸福，其中必择其一</a:t>
            </a:r>
            <a:endParaRPr lang="zh-CN" altLang="en-US" dirty="0"/>
          </a:p>
        </p:txBody>
      </p:sp>
      <p:sp>
        <p:nvSpPr>
          <p:cNvPr id="4" name="灯片编号占位符 3"/>
          <p:cNvSpPr>
            <a:spLocks noGrp="1"/>
          </p:cNvSpPr>
          <p:nvPr>
            <p:ph type="sldNum" sz="quarter" idx="10"/>
          </p:nvPr>
        </p:nvSpPr>
        <p:spPr/>
        <p:txBody>
          <a:bodyPr/>
          <a:lstStyle/>
          <a:p>
            <a:fld id="{1969F841-EBC4-6349-8B62-AF46B005FDDA}" type="slidenum">
              <a:rPr lang="en-US" altLang="zh-CN" smtClean="0"/>
              <a:pPr/>
              <a:t>66</a:t>
            </a:fld>
            <a:endParaRPr lang="en-US" altLang="zh-CN"/>
          </a:p>
        </p:txBody>
      </p:sp>
    </p:spTree>
    <p:extLst>
      <p:ext uri="{BB962C8B-B14F-4D97-AF65-F5344CB8AC3E}">
        <p14:creationId xmlns:p14="http://schemas.microsoft.com/office/powerpoint/2010/main" val="2777536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9A8DC37-FE38-DC46-9AB7-396B203F8684}" type="slidenum">
              <a:rPr lang="en-US" altLang="zh-CN" sz="1200">
                <a:latin typeface="Arial" charset="0"/>
              </a:rPr>
              <a:pPr eaLnBrk="1" hangingPunct="1"/>
              <a:t>68</a:t>
            </a:fld>
            <a:endParaRPr lang="en-US" altLang="zh-CN" sz="1200">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charset="0"/>
              </a:rPr>
              <a:t>蜜罐技术</a:t>
            </a:r>
          </a:p>
          <a:p>
            <a:pPr eaLnBrk="1" hangingPunct="1"/>
            <a:r>
              <a:rPr lang="zh-CN" altLang="en-US">
                <a:ea typeface="宋体" charset="0"/>
              </a:rPr>
              <a:t>轻量级沙箱</a:t>
            </a:r>
          </a:p>
          <a:p>
            <a:pPr eaLnBrk="1" hangingPunct="1"/>
            <a:r>
              <a:rPr lang="zh-CN" altLang="en-US">
                <a:ea typeface="宋体" charset="0"/>
              </a:rPr>
              <a:t>网络爬虫</a:t>
            </a:r>
          </a:p>
          <a:p>
            <a:pPr eaLnBrk="1" hangingPunct="1"/>
            <a:r>
              <a:rPr lang="zh-CN" altLang="en-US">
                <a:ea typeface="宋体" charset="0"/>
              </a:rPr>
              <a:t>程序结构模式分析</a:t>
            </a:r>
          </a:p>
          <a:p>
            <a:pPr eaLnBrk="1" hangingPunct="1"/>
            <a:r>
              <a:rPr lang="zh-CN" altLang="en-US">
                <a:ea typeface="宋体" charset="0"/>
              </a:rPr>
              <a:t>细粒度污染分析</a:t>
            </a:r>
          </a:p>
          <a:p>
            <a:pPr eaLnBrk="1" hangingPunct="1"/>
            <a:endParaRPr lang="en-US" altLang="zh-CN">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网景</a:t>
            </a:r>
            <a:r>
              <a:rPr lang="en-US" altLang="zh-CN" dirty="0"/>
              <a:t>CEO:</a:t>
            </a:r>
            <a:r>
              <a:rPr lang="zh-CN" altLang="en-US" dirty="0"/>
              <a:t>巴克斯德，</a:t>
            </a:r>
            <a:r>
              <a:rPr lang="en-US" altLang="zh-CN" dirty="0"/>
              <a:t>andreessen,24</a:t>
            </a:r>
            <a:r>
              <a:rPr lang="zh-CN" altLang="en-US" dirty="0"/>
              <a:t>岁</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969F841-EBC4-6349-8B62-AF46B005FDDA}" type="slidenum">
              <a:rPr lang="en-US" altLang="zh-CN" smtClean="0"/>
              <a:pPr/>
              <a:t>4</a:t>
            </a:fld>
            <a:endParaRPr lang="en-US" altLang="zh-CN"/>
          </a:p>
        </p:txBody>
      </p:sp>
    </p:spTree>
    <p:extLst>
      <p:ext uri="{BB962C8B-B14F-4D97-AF65-F5344CB8AC3E}">
        <p14:creationId xmlns:p14="http://schemas.microsoft.com/office/powerpoint/2010/main" val="181397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美国在线（</a:t>
            </a:r>
            <a:r>
              <a:rPr lang="en-US" altLang="zh-CN" dirty="0">
                <a:effectLst/>
              </a:rPr>
              <a:t>American Online</a:t>
            </a:r>
            <a:r>
              <a:rPr lang="zh-CN" altLang="en-US" dirty="0">
                <a:effectLst/>
              </a:rPr>
              <a:t>）：</a:t>
            </a:r>
            <a:r>
              <a:rPr lang="en-US" altLang="zh-CN" sz="1200" dirty="0"/>
              <a:t>AOL</a:t>
            </a:r>
            <a:endParaRPr lang="zh-CN" altLang="en-US" dirty="0"/>
          </a:p>
        </p:txBody>
      </p:sp>
      <p:sp>
        <p:nvSpPr>
          <p:cNvPr id="4" name="灯片编号占位符 3"/>
          <p:cNvSpPr>
            <a:spLocks noGrp="1"/>
          </p:cNvSpPr>
          <p:nvPr>
            <p:ph type="sldNum" sz="quarter" idx="10"/>
          </p:nvPr>
        </p:nvSpPr>
        <p:spPr/>
        <p:txBody>
          <a:bodyPr/>
          <a:lstStyle/>
          <a:p>
            <a:fld id="{1969F841-EBC4-6349-8B62-AF46B005FDDA}" type="slidenum">
              <a:rPr lang="en-US" altLang="zh-CN" smtClean="0"/>
              <a:pPr/>
              <a:t>5</a:t>
            </a:fld>
            <a:endParaRPr lang="en-US" altLang="zh-CN"/>
          </a:p>
        </p:txBody>
      </p:sp>
    </p:spTree>
    <p:extLst>
      <p:ext uri="{BB962C8B-B14F-4D97-AF65-F5344CB8AC3E}">
        <p14:creationId xmlns:p14="http://schemas.microsoft.com/office/powerpoint/2010/main" val="2760486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news.csdn.net</a:t>
            </a:r>
            <a:r>
              <a:rPr lang="en-US" dirty="0"/>
              <a:t>/a/20100716/219133.html</a:t>
            </a:r>
          </a:p>
        </p:txBody>
      </p:sp>
      <p:sp>
        <p:nvSpPr>
          <p:cNvPr id="4" name="Slide Number Placeholder 3"/>
          <p:cNvSpPr>
            <a:spLocks noGrp="1"/>
          </p:cNvSpPr>
          <p:nvPr>
            <p:ph type="sldNum" sz="quarter" idx="10"/>
          </p:nvPr>
        </p:nvSpPr>
        <p:spPr/>
        <p:txBody>
          <a:bodyPr/>
          <a:lstStyle/>
          <a:p>
            <a:fld id="{1969F841-EBC4-6349-8B62-AF46B005FDDA}" type="slidenum">
              <a:rPr lang="en-US" altLang="zh-CN" smtClean="0"/>
              <a:pPr/>
              <a:t>10</a:t>
            </a:fld>
            <a:endParaRPr lang="en-US" altLang="zh-CN"/>
          </a:p>
        </p:txBody>
      </p:sp>
    </p:spTree>
    <p:extLst>
      <p:ext uri="{BB962C8B-B14F-4D97-AF65-F5344CB8AC3E}">
        <p14:creationId xmlns:p14="http://schemas.microsoft.com/office/powerpoint/2010/main" val="190710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2400" dirty="0"/>
              <a:t>1.2MLOC</a:t>
            </a:r>
            <a:r>
              <a:rPr lang="zh-CN" altLang="en-US" sz="1200" dirty="0"/>
              <a:t>：指</a:t>
            </a:r>
            <a:r>
              <a:rPr lang="en-US" altLang="zh-CN" sz="1200" dirty="0"/>
              <a:t>1.2</a:t>
            </a:r>
            <a:r>
              <a:rPr lang="zh-CN" altLang="en-US" sz="1200" dirty="0"/>
              <a:t>百万行源代码</a:t>
            </a:r>
            <a:endParaRPr lang="en-US" altLang="zh-CN" sz="2400" dirty="0"/>
          </a:p>
        </p:txBody>
      </p:sp>
      <p:sp>
        <p:nvSpPr>
          <p:cNvPr id="4" name="灯片编号占位符 3"/>
          <p:cNvSpPr>
            <a:spLocks noGrp="1"/>
          </p:cNvSpPr>
          <p:nvPr>
            <p:ph type="sldNum" sz="quarter" idx="10"/>
          </p:nvPr>
        </p:nvSpPr>
        <p:spPr/>
        <p:txBody>
          <a:bodyPr/>
          <a:lstStyle/>
          <a:p>
            <a:fld id="{1969F841-EBC4-6349-8B62-AF46B005FDDA}" type="slidenum">
              <a:rPr lang="en-US" altLang="zh-CN" smtClean="0"/>
              <a:pPr/>
              <a:t>13</a:t>
            </a:fld>
            <a:endParaRPr lang="en-US" altLang="zh-CN"/>
          </a:p>
        </p:txBody>
      </p:sp>
    </p:spTree>
    <p:extLst>
      <p:ext uri="{BB962C8B-B14F-4D97-AF65-F5344CB8AC3E}">
        <p14:creationId xmlns:p14="http://schemas.microsoft.com/office/powerpoint/2010/main" val="68079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画图，</a:t>
            </a:r>
            <a:r>
              <a:rPr lang="en-US" altLang="zh-CN" dirty="0"/>
              <a:t>Web</a:t>
            </a:r>
            <a:r>
              <a:rPr lang="zh-CN" altLang="en-US" dirty="0"/>
              <a:t>浏览</a:t>
            </a:r>
            <a:endParaRPr lang="en-US" altLang="zh-CN" dirty="0"/>
          </a:p>
          <a:p>
            <a:endParaRPr lang="en-US" dirty="0"/>
          </a:p>
          <a:p>
            <a:r>
              <a:rPr lang="zh-CN" altLang="en-US" dirty="0"/>
              <a:t>人</a:t>
            </a:r>
            <a:r>
              <a:rPr lang="en-US" altLang="zh-CN" dirty="0"/>
              <a:t>		Phishing</a:t>
            </a:r>
          </a:p>
          <a:p>
            <a:r>
              <a:rPr lang="zh-CN" altLang="en-US" dirty="0"/>
              <a:t>数据</a:t>
            </a:r>
            <a:r>
              <a:rPr lang="en-US" altLang="zh-CN" dirty="0"/>
              <a:t>		</a:t>
            </a:r>
            <a:r>
              <a:rPr lang="zh-CN" altLang="en-US" dirty="0"/>
              <a:t>恶意木马与流氓软件，不良信息内容</a:t>
            </a:r>
            <a:endParaRPr lang="en-US" altLang="zh-CN" dirty="0"/>
          </a:p>
          <a:p>
            <a:r>
              <a:rPr lang="zh-CN" altLang="en-US" dirty="0"/>
              <a:t>浏览平台</a:t>
            </a:r>
            <a:r>
              <a:rPr lang="en-US" altLang="zh-CN" dirty="0"/>
              <a:t>		</a:t>
            </a:r>
            <a:r>
              <a:rPr lang="zh-CN" altLang="en-US" dirty="0"/>
              <a:t>网页木马－浏览器渗透攻击</a:t>
            </a:r>
            <a:endParaRPr lang="en-US" dirty="0"/>
          </a:p>
        </p:txBody>
      </p:sp>
      <p:sp>
        <p:nvSpPr>
          <p:cNvPr id="4" name="Slide Number Placeholder 3"/>
          <p:cNvSpPr>
            <a:spLocks noGrp="1"/>
          </p:cNvSpPr>
          <p:nvPr>
            <p:ph type="sldNum" sz="quarter" idx="10"/>
          </p:nvPr>
        </p:nvSpPr>
        <p:spPr/>
        <p:txBody>
          <a:bodyPr/>
          <a:lstStyle/>
          <a:p>
            <a:fld id="{1969F841-EBC4-6349-8B62-AF46B005FDDA}" type="slidenum">
              <a:rPr lang="en-US" altLang="zh-CN" smtClean="0"/>
              <a:pPr/>
              <a:t>14</a:t>
            </a:fld>
            <a:endParaRPr lang="en-US" altLang="zh-CN"/>
          </a:p>
        </p:txBody>
      </p:sp>
    </p:spTree>
    <p:extLst>
      <p:ext uri="{BB962C8B-B14F-4D97-AF65-F5344CB8AC3E}">
        <p14:creationId xmlns:p14="http://schemas.microsoft.com/office/powerpoint/2010/main" val="340959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536CCDB-653B-D24D-9378-74ABC23945E8}" type="slidenum">
              <a:rPr lang="en-US" altLang="zh-CN" sz="1200">
                <a:latin typeface="Arial" charset="0"/>
              </a:rPr>
              <a:pPr eaLnBrk="1" hangingPunct="1"/>
              <a:t>15</a:t>
            </a:fld>
            <a:endParaRPr lang="en-US" altLang="zh-CN" sz="120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charset="0"/>
              </a:rPr>
              <a:t>Hacking Exposed 13</a:t>
            </a:r>
            <a:r>
              <a:rPr lang="zh-CN" altLang="en-US">
                <a:ea typeface="宋体" charset="0"/>
              </a:rPr>
              <a:t>章</a:t>
            </a:r>
          </a:p>
          <a:p>
            <a:pPr eaLnBrk="1" hangingPunct="1"/>
            <a:r>
              <a:rPr lang="en-US" altLang="zh-CN">
                <a:ea typeface="宋体" charset="0"/>
              </a:rPr>
              <a:t>Windows 2000 Hacking Exposed 13</a:t>
            </a:r>
            <a:r>
              <a:rPr lang="zh-CN" altLang="en-US">
                <a:ea typeface="宋体" charset="0"/>
              </a:rPr>
              <a:t>章</a:t>
            </a:r>
          </a:p>
          <a:p>
            <a:pPr eaLnBrk="1" hangingPunct="1"/>
            <a:r>
              <a:rPr lang="en-US" altLang="zh-CN">
                <a:ea typeface="宋体" charset="0"/>
              </a:rPr>
              <a:t>Hacking Exposed Web Applications</a:t>
            </a:r>
          </a:p>
          <a:p>
            <a:pPr eaLnBrk="1" hangingPunct="1"/>
            <a:endParaRPr lang="en-US" altLang="zh-CN">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536CCDB-653B-D24D-9378-74ABC23945E8}" type="slidenum">
              <a:rPr lang="en-US" altLang="zh-CN" sz="1200">
                <a:latin typeface="Arial" charset="0"/>
              </a:rPr>
              <a:pPr eaLnBrk="1" hangingPunct="1"/>
              <a:t>25</a:t>
            </a:fld>
            <a:endParaRPr lang="en-US" altLang="zh-CN" sz="120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charset="0"/>
              </a:rPr>
              <a:t>Hacking Exposed 13</a:t>
            </a:r>
            <a:r>
              <a:rPr lang="zh-CN" altLang="en-US">
                <a:ea typeface="宋体" charset="0"/>
              </a:rPr>
              <a:t>章</a:t>
            </a:r>
          </a:p>
          <a:p>
            <a:pPr eaLnBrk="1" hangingPunct="1"/>
            <a:r>
              <a:rPr lang="en-US" altLang="zh-CN">
                <a:ea typeface="宋体" charset="0"/>
              </a:rPr>
              <a:t>Windows 2000 Hacking Exposed 13</a:t>
            </a:r>
            <a:r>
              <a:rPr lang="zh-CN" altLang="en-US">
                <a:ea typeface="宋体" charset="0"/>
              </a:rPr>
              <a:t>章</a:t>
            </a:r>
          </a:p>
          <a:p>
            <a:pPr eaLnBrk="1" hangingPunct="1"/>
            <a:r>
              <a:rPr lang="en-US" altLang="zh-CN">
                <a:ea typeface="宋体" charset="0"/>
              </a:rPr>
              <a:t>Hacking Exposed Web Applications</a:t>
            </a:r>
          </a:p>
          <a:p>
            <a:pPr eaLnBrk="1" hangingPunct="1"/>
            <a:endParaRPr lang="en-US" altLang="zh-CN">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5654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sz="2400">
              <a:latin typeface="Times New Roman" charset="0"/>
            </a:endParaRPr>
          </a:p>
        </p:txBody>
      </p:sp>
      <p:sp>
        <p:nvSpPr>
          <p:cNvPr id="5122" name="Rectangle 2"/>
          <p:cNvSpPr>
            <a:spLocks noGrp="1" noChangeArrowheads="1"/>
          </p:cNvSpPr>
          <p:nvPr>
            <p:ph type="ctrTitle"/>
          </p:nvPr>
        </p:nvSpPr>
        <p:spPr>
          <a:xfrm>
            <a:off x="684213" y="1125538"/>
            <a:ext cx="8178800" cy="1371600"/>
          </a:xfrm>
        </p:spPr>
        <p:txBody>
          <a:bodyPr/>
          <a:lstStyle>
            <a:lvl1pPr>
              <a:defRPr sz="4400"/>
            </a:lvl1pPr>
          </a:lstStyle>
          <a:p>
            <a:r>
              <a:rPr lang="zh-CN" altLang="en-US"/>
              <a:t>单击此处编辑母版标题样式</a:t>
            </a:r>
          </a:p>
        </p:txBody>
      </p:sp>
      <p:sp>
        <p:nvSpPr>
          <p:cNvPr id="5123"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fld id="{F7FC42C0-8FAC-AB48-8A9E-0FEBFAB59636}" type="datetime2">
              <a:rPr lang="zh-CN" altLang="en-US"/>
              <a:pPr/>
              <a:t>2022年9月2日</a:t>
            </a:fld>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fld id="{07974A7E-5CF9-4449-A023-2BF71CF3D366}" type="slidenum">
              <a:rPr lang="en-US" altLang="zh-CN"/>
              <a:pPr/>
              <a:t>‹#›</a:t>
            </a:fld>
            <a:endParaRPr lang="en-US" altLang="zh-CN"/>
          </a:p>
        </p:txBody>
      </p:sp>
    </p:spTree>
    <p:extLst>
      <p:ext uri="{BB962C8B-B14F-4D97-AF65-F5344CB8AC3E}">
        <p14:creationId xmlns:p14="http://schemas.microsoft.com/office/powerpoint/2010/main" val="3847546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0"/>
          <p:cNvSpPr>
            <a:spLocks noGrp="1" noChangeArrowheads="1"/>
          </p:cNvSpPr>
          <p:nvPr>
            <p:ph type="dt" sz="half" idx="10"/>
          </p:nvPr>
        </p:nvSpPr>
        <p:spPr>
          <a:ln/>
        </p:spPr>
        <p:txBody>
          <a:bodyPr/>
          <a:lstStyle>
            <a:lvl1pPr>
              <a:defRPr/>
            </a:lvl1pPr>
          </a:lstStyle>
          <a:p>
            <a:fld id="{B157F902-D7E8-0F45-97C9-87E3854FFFD0}" type="datetime2">
              <a:rPr lang="zh-CN" altLang="en-US"/>
              <a:pPr/>
              <a:t>2022年9月2日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6" name="Rectangle 1032"/>
          <p:cNvSpPr>
            <a:spLocks noGrp="1" noChangeArrowheads="1"/>
          </p:cNvSpPr>
          <p:nvPr>
            <p:ph type="sldNum" sz="quarter" idx="12"/>
          </p:nvPr>
        </p:nvSpPr>
        <p:spPr>
          <a:ln/>
        </p:spPr>
        <p:txBody>
          <a:bodyPr/>
          <a:lstStyle>
            <a:lvl1pPr>
              <a:defRPr/>
            </a:lvl1pPr>
          </a:lstStyle>
          <a:p>
            <a:fld id="{BA549331-6B52-9041-8868-6FFB23B0BB98}" type="slidenum">
              <a:rPr lang="en-US" altLang="zh-CN"/>
              <a:pPr/>
              <a:t>‹#›</a:t>
            </a:fld>
            <a:endParaRPr lang="en-US" altLang="zh-CN"/>
          </a:p>
        </p:txBody>
      </p:sp>
    </p:spTree>
    <p:extLst>
      <p:ext uri="{BB962C8B-B14F-4D97-AF65-F5344CB8AC3E}">
        <p14:creationId xmlns:p14="http://schemas.microsoft.com/office/powerpoint/2010/main" val="2461940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0"/>
          <p:cNvSpPr>
            <a:spLocks noGrp="1" noChangeArrowheads="1"/>
          </p:cNvSpPr>
          <p:nvPr>
            <p:ph type="dt" sz="half" idx="10"/>
          </p:nvPr>
        </p:nvSpPr>
        <p:spPr>
          <a:ln/>
        </p:spPr>
        <p:txBody>
          <a:bodyPr/>
          <a:lstStyle>
            <a:lvl1pPr>
              <a:defRPr/>
            </a:lvl1pPr>
          </a:lstStyle>
          <a:p>
            <a:fld id="{DAF1E6B1-E047-C647-90CB-916860A060C0}" type="datetime2">
              <a:rPr lang="zh-CN" altLang="en-US"/>
              <a:pPr/>
              <a:t>2022年9月2日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6" name="Rectangle 1032"/>
          <p:cNvSpPr>
            <a:spLocks noGrp="1" noChangeArrowheads="1"/>
          </p:cNvSpPr>
          <p:nvPr>
            <p:ph type="sldNum" sz="quarter" idx="12"/>
          </p:nvPr>
        </p:nvSpPr>
        <p:spPr>
          <a:ln/>
        </p:spPr>
        <p:txBody>
          <a:bodyPr/>
          <a:lstStyle>
            <a:lvl1pPr>
              <a:defRPr/>
            </a:lvl1pPr>
          </a:lstStyle>
          <a:p>
            <a:fld id="{519263EF-3446-014D-84F8-9D57FB30B90E}" type="slidenum">
              <a:rPr lang="en-US" altLang="zh-CN"/>
              <a:pPr/>
              <a:t>‹#›</a:t>
            </a:fld>
            <a:endParaRPr lang="en-US" altLang="zh-CN"/>
          </a:p>
        </p:txBody>
      </p:sp>
    </p:spTree>
    <p:extLst>
      <p:ext uri="{BB962C8B-B14F-4D97-AF65-F5344CB8AC3E}">
        <p14:creationId xmlns:p14="http://schemas.microsoft.com/office/powerpoint/2010/main" val="2674988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8001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6738" y="3962400"/>
            <a:ext cx="8001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0"/>
          <p:cNvSpPr>
            <a:spLocks noGrp="1" noChangeArrowheads="1"/>
          </p:cNvSpPr>
          <p:nvPr>
            <p:ph type="dt" sz="half" idx="10"/>
          </p:nvPr>
        </p:nvSpPr>
        <p:spPr>
          <a:ln/>
        </p:spPr>
        <p:txBody>
          <a:bodyPr/>
          <a:lstStyle>
            <a:lvl1pPr>
              <a:defRPr/>
            </a:lvl1pPr>
          </a:lstStyle>
          <a:p>
            <a:fld id="{04816424-DCC0-994D-AF3B-8AA390A188B0}" type="datetime2">
              <a:rPr lang="zh-CN" altLang="en-US"/>
              <a:pPr/>
              <a:t>2022年9月2日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7" name="Rectangle 1032"/>
          <p:cNvSpPr>
            <a:spLocks noGrp="1" noChangeArrowheads="1"/>
          </p:cNvSpPr>
          <p:nvPr>
            <p:ph type="sldNum" sz="quarter" idx="12"/>
          </p:nvPr>
        </p:nvSpPr>
        <p:spPr>
          <a:ln/>
        </p:spPr>
        <p:txBody>
          <a:bodyPr/>
          <a:lstStyle>
            <a:lvl1pPr>
              <a:defRPr/>
            </a:lvl1pPr>
          </a:lstStyle>
          <a:p>
            <a:fld id="{79B0A545-AE65-C54C-896D-BB32B99A910C}" type="slidenum">
              <a:rPr lang="en-US" altLang="zh-CN"/>
              <a:pPr/>
              <a:t>‹#›</a:t>
            </a:fld>
            <a:endParaRPr lang="en-US" altLang="zh-CN"/>
          </a:p>
        </p:txBody>
      </p:sp>
    </p:spTree>
    <p:extLst>
      <p:ext uri="{BB962C8B-B14F-4D97-AF65-F5344CB8AC3E}">
        <p14:creationId xmlns:p14="http://schemas.microsoft.com/office/powerpoint/2010/main" val="665381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00188" y="142875"/>
            <a:ext cx="7464425" cy="928688"/>
          </a:xfrm>
        </p:spPr>
        <p:txBody>
          <a:bodyPr/>
          <a:lstStyle/>
          <a:p>
            <a:r>
              <a:rPr lang="zh-CN" altLang="en-US"/>
              <a:t>单击此处编辑母版标题样式</a:t>
            </a:r>
          </a:p>
        </p:txBody>
      </p:sp>
      <p:sp>
        <p:nvSpPr>
          <p:cNvPr id="3" name="文本占位符 2"/>
          <p:cNvSpPr>
            <a:spLocks noGrp="1"/>
          </p:cNvSpPr>
          <p:nvPr>
            <p:ph type="body" sz="half" idx="1"/>
          </p:nvPr>
        </p:nvSpPr>
        <p:spPr>
          <a:xfrm>
            <a:off x="214313" y="1428750"/>
            <a:ext cx="4308475" cy="4879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5188" y="1428750"/>
            <a:ext cx="4310062" cy="4879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3"/>
          <p:cNvSpPr>
            <a:spLocks noGrp="1" noChangeArrowheads="1"/>
          </p:cNvSpPr>
          <p:nvPr>
            <p:ph type="sldNum" sz="quarter" idx="10"/>
          </p:nvPr>
        </p:nvSpPr>
        <p:spPr/>
        <p:txBody>
          <a:bodyPr/>
          <a:lstStyle>
            <a:lvl1pPr>
              <a:defRPr/>
            </a:lvl1pPr>
          </a:lstStyle>
          <a:p>
            <a:r>
              <a:rPr lang="zh-CN" altLang="en-US"/>
              <a:t>第</a:t>
            </a:r>
            <a:fld id="{30710800-484B-F942-95D7-8BDCBEBCF17E}" type="slidenum">
              <a:rPr lang="en-US" altLang="zh-CN"/>
              <a:pPr/>
              <a:t>‹#›</a:t>
            </a:fld>
            <a:r>
              <a:rPr lang="zh-CN" altLang="en-US"/>
              <a:t>页</a:t>
            </a:r>
          </a:p>
        </p:txBody>
      </p:sp>
    </p:spTree>
    <p:extLst>
      <p:ext uri="{BB962C8B-B14F-4D97-AF65-F5344CB8AC3E}">
        <p14:creationId xmlns:p14="http://schemas.microsoft.com/office/powerpoint/2010/main" val="207912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0"/>
          <p:cNvSpPr>
            <a:spLocks noGrp="1" noChangeArrowheads="1"/>
          </p:cNvSpPr>
          <p:nvPr>
            <p:ph type="dt" sz="half" idx="10"/>
          </p:nvPr>
        </p:nvSpPr>
        <p:spPr>
          <a:ln/>
        </p:spPr>
        <p:txBody>
          <a:bodyPr/>
          <a:lstStyle>
            <a:lvl1pPr>
              <a:defRPr/>
            </a:lvl1pPr>
          </a:lstStyle>
          <a:p>
            <a:fld id="{0EC02F48-C18D-9341-970A-CB08C8DFFE3C}" type="datetime2">
              <a:rPr lang="zh-CN" altLang="en-US"/>
              <a:pPr/>
              <a:t>2022年9月2日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6" name="Rectangle 1032"/>
          <p:cNvSpPr>
            <a:spLocks noGrp="1" noChangeArrowheads="1"/>
          </p:cNvSpPr>
          <p:nvPr>
            <p:ph type="sldNum" sz="quarter" idx="12"/>
          </p:nvPr>
        </p:nvSpPr>
        <p:spPr>
          <a:ln/>
        </p:spPr>
        <p:txBody>
          <a:bodyPr/>
          <a:lstStyle>
            <a:lvl1pPr>
              <a:defRPr/>
            </a:lvl1pPr>
          </a:lstStyle>
          <a:p>
            <a:fld id="{685322AD-2799-2C45-BE0E-FA93B8727AB9}" type="slidenum">
              <a:rPr lang="en-US" altLang="zh-CN"/>
              <a:pPr/>
              <a:t>‹#›</a:t>
            </a:fld>
            <a:endParaRPr lang="en-US" altLang="zh-CN"/>
          </a:p>
        </p:txBody>
      </p:sp>
    </p:spTree>
    <p:extLst>
      <p:ext uri="{BB962C8B-B14F-4D97-AF65-F5344CB8AC3E}">
        <p14:creationId xmlns:p14="http://schemas.microsoft.com/office/powerpoint/2010/main" val="3606008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0"/>
          <p:cNvSpPr>
            <a:spLocks noGrp="1" noChangeArrowheads="1"/>
          </p:cNvSpPr>
          <p:nvPr>
            <p:ph type="dt" sz="half" idx="10"/>
          </p:nvPr>
        </p:nvSpPr>
        <p:spPr>
          <a:ln/>
        </p:spPr>
        <p:txBody>
          <a:bodyPr/>
          <a:lstStyle>
            <a:lvl1pPr>
              <a:defRPr/>
            </a:lvl1pPr>
          </a:lstStyle>
          <a:p>
            <a:fld id="{06F3F649-F21F-544F-BA1A-2B8EAD8E9075}" type="datetime2">
              <a:rPr lang="zh-CN" altLang="en-US"/>
              <a:pPr/>
              <a:t>2022年9月2日</a:t>
            </a:fld>
            <a:endParaRPr lang="en-US" altLang="zh-CN"/>
          </a:p>
        </p:txBody>
      </p:sp>
      <p:sp>
        <p:nvSpPr>
          <p:cNvPr id="5"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6" name="Rectangle 1032"/>
          <p:cNvSpPr>
            <a:spLocks noGrp="1" noChangeArrowheads="1"/>
          </p:cNvSpPr>
          <p:nvPr>
            <p:ph type="sldNum" sz="quarter" idx="12"/>
          </p:nvPr>
        </p:nvSpPr>
        <p:spPr>
          <a:ln/>
        </p:spPr>
        <p:txBody>
          <a:bodyPr/>
          <a:lstStyle>
            <a:lvl1pPr>
              <a:defRPr/>
            </a:lvl1pPr>
          </a:lstStyle>
          <a:p>
            <a:fld id="{77D1B7C5-0D1F-AE47-B957-8FBFA8E2059A}" type="slidenum">
              <a:rPr lang="en-US" altLang="zh-CN"/>
              <a:pPr/>
              <a:t>‹#›</a:t>
            </a:fld>
            <a:endParaRPr lang="en-US" altLang="zh-CN"/>
          </a:p>
        </p:txBody>
      </p:sp>
    </p:spTree>
    <p:extLst>
      <p:ext uri="{BB962C8B-B14F-4D97-AF65-F5344CB8AC3E}">
        <p14:creationId xmlns:p14="http://schemas.microsoft.com/office/powerpoint/2010/main" val="66177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0"/>
          <p:cNvSpPr>
            <a:spLocks noGrp="1" noChangeArrowheads="1"/>
          </p:cNvSpPr>
          <p:nvPr>
            <p:ph type="dt" sz="half" idx="10"/>
          </p:nvPr>
        </p:nvSpPr>
        <p:spPr>
          <a:ln/>
        </p:spPr>
        <p:txBody>
          <a:bodyPr/>
          <a:lstStyle>
            <a:lvl1pPr>
              <a:defRPr/>
            </a:lvl1pPr>
          </a:lstStyle>
          <a:p>
            <a:fld id="{594F66DA-BE95-9440-A81A-C7C8D7AE3D0A}" type="datetime2">
              <a:rPr lang="zh-CN" altLang="en-US"/>
              <a:pPr/>
              <a:t>2022年9月2日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7" name="Rectangle 1032"/>
          <p:cNvSpPr>
            <a:spLocks noGrp="1" noChangeArrowheads="1"/>
          </p:cNvSpPr>
          <p:nvPr>
            <p:ph type="sldNum" sz="quarter" idx="12"/>
          </p:nvPr>
        </p:nvSpPr>
        <p:spPr>
          <a:ln/>
        </p:spPr>
        <p:txBody>
          <a:bodyPr/>
          <a:lstStyle>
            <a:lvl1pPr>
              <a:defRPr/>
            </a:lvl1pPr>
          </a:lstStyle>
          <a:p>
            <a:fld id="{85F145D6-4C0E-6841-BEA0-9CF1AB126C39}" type="slidenum">
              <a:rPr lang="en-US" altLang="zh-CN"/>
              <a:pPr/>
              <a:t>‹#›</a:t>
            </a:fld>
            <a:endParaRPr lang="en-US" altLang="zh-CN"/>
          </a:p>
        </p:txBody>
      </p:sp>
    </p:spTree>
    <p:extLst>
      <p:ext uri="{BB962C8B-B14F-4D97-AF65-F5344CB8AC3E}">
        <p14:creationId xmlns:p14="http://schemas.microsoft.com/office/powerpoint/2010/main" val="4075683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0"/>
          <p:cNvSpPr>
            <a:spLocks noGrp="1" noChangeArrowheads="1"/>
          </p:cNvSpPr>
          <p:nvPr>
            <p:ph type="dt" sz="half" idx="10"/>
          </p:nvPr>
        </p:nvSpPr>
        <p:spPr>
          <a:ln/>
        </p:spPr>
        <p:txBody>
          <a:bodyPr/>
          <a:lstStyle>
            <a:lvl1pPr>
              <a:defRPr/>
            </a:lvl1pPr>
          </a:lstStyle>
          <a:p>
            <a:fld id="{C0B30C31-23F0-FE40-95F6-7C28AFD76526}" type="datetime2">
              <a:rPr lang="zh-CN" altLang="en-US"/>
              <a:pPr/>
              <a:t>2022年9月2日</a:t>
            </a:fld>
            <a:endParaRPr lang="en-US" altLang="zh-CN"/>
          </a:p>
        </p:txBody>
      </p:sp>
      <p:sp>
        <p:nvSpPr>
          <p:cNvPr id="8"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9" name="Rectangle 1032"/>
          <p:cNvSpPr>
            <a:spLocks noGrp="1" noChangeArrowheads="1"/>
          </p:cNvSpPr>
          <p:nvPr>
            <p:ph type="sldNum" sz="quarter" idx="12"/>
          </p:nvPr>
        </p:nvSpPr>
        <p:spPr>
          <a:ln/>
        </p:spPr>
        <p:txBody>
          <a:bodyPr/>
          <a:lstStyle>
            <a:lvl1pPr>
              <a:defRPr/>
            </a:lvl1pPr>
          </a:lstStyle>
          <a:p>
            <a:fld id="{38A31A19-483A-F548-9C9F-A11656D63172}" type="slidenum">
              <a:rPr lang="en-US" altLang="zh-CN"/>
              <a:pPr/>
              <a:t>‹#›</a:t>
            </a:fld>
            <a:endParaRPr lang="en-US" altLang="zh-CN"/>
          </a:p>
        </p:txBody>
      </p:sp>
    </p:spTree>
    <p:extLst>
      <p:ext uri="{BB962C8B-B14F-4D97-AF65-F5344CB8AC3E}">
        <p14:creationId xmlns:p14="http://schemas.microsoft.com/office/powerpoint/2010/main" val="4076945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0"/>
          <p:cNvSpPr>
            <a:spLocks noGrp="1" noChangeArrowheads="1"/>
          </p:cNvSpPr>
          <p:nvPr>
            <p:ph type="dt" sz="half" idx="10"/>
          </p:nvPr>
        </p:nvSpPr>
        <p:spPr>
          <a:ln/>
        </p:spPr>
        <p:txBody>
          <a:bodyPr/>
          <a:lstStyle>
            <a:lvl1pPr>
              <a:defRPr/>
            </a:lvl1pPr>
          </a:lstStyle>
          <a:p>
            <a:fld id="{789AC42D-C11B-524F-B5EB-8A6048FA8BF8}" type="datetime2">
              <a:rPr lang="zh-CN" altLang="en-US"/>
              <a:pPr/>
              <a:t>2022年9月2日</a:t>
            </a:fld>
            <a:endParaRPr lang="en-US" altLang="zh-CN"/>
          </a:p>
        </p:txBody>
      </p:sp>
      <p:sp>
        <p:nvSpPr>
          <p:cNvPr id="4"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5" name="Rectangle 1032"/>
          <p:cNvSpPr>
            <a:spLocks noGrp="1" noChangeArrowheads="1"/>
          </p:cNvSpPr>
          <p:nvPr>
            <p:ph type="sldNum" sz="quarter" idx="12"/>
          </p:nvPr>
        </p:nvSpPr>
        <p:spPr>
          <a:ln/>
        </p:spPr>
        <p:txBody>
          <a:bodyPr/>
          <a:lstStyle>
            <a:lvl1pPr>
              <a:defRPr/>
            </a:lvl1pPr>
          </a:lstStyle>
          <a:p>
            <a:fld id="{F11DD0C2-4203-7842-8012-6C49F9EC265B}" type="slidenum">
              <a:rPr lang="en-US" altLang="zh-CN"/>
              <a:pPr/>
              <a:t>‹#›</a:t>
            </a:fld>
            <a:endParaRPr lang="en-US" altLang="zh-CN"/>
          </a:p>
        </p:txBody>
      </p:sp>
    </p:spTree>
    <p:extLst>
      <p:ext uri="{BB962C8B-B14F-4D97-AF65-F5344CB8AC3E}">
        <p14:creationId xmlns:p14="http://schemas.microsoft.com/office/powerpoint/2010/main" val="3903211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030"/>
          <p:cNvSpPr>
            <a:spLocks noGrp="1" noChangeArrowheads="1"/>
          </p:cNvSpPr>
          <p:nvPr>
            <p:ph type="dt" sz="half" idx="10"/>
          </p:nvPr>
        </p:nvSpPr>
        <p:spPr>
          <a:ln/>
        </p:spPr>
        <p:txBody>
          <a:bodyPr/>
          <a:lstStyle>
            <a:lvl1pPr>
              <a:defRPr/>
            </a:lvl1pPr>
          </a:lstStyle>
          <a:p>
            <a:fld id="{DC7EEEBA-56BF-604E-AD32-0B2CA4C5F115}" type="datetime2">
              <a:rPr lang="zh-CN" altLang="en-US"/>
              <a:pPr/>
              <a:t>2022年9月2日</a:t>
            </a:fld>
            <a:endParaRPr lang="en-US" altLang="zh-CN"/>
          </a:p>
        </p:txBody>
      </p:sp>
      <p:sp>
        <p:nvSpPr>
          <p:cNvPr id="3"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4" name="Rectangle 1032"/>
          <p:cNvSpPr>
            <a:spLocks noGrp="1" noChangeArrowheads="1"/>
          </p:cNvSpPr>
          <p:nvPr>
            <p:ph type="sldNum" sz="quarter" idx="12"/>
          </p:nvPr>
        </p:nvSpPr>
        <p:spPr>
          <a:ln/>
        </p:spPr>
        <p:txBody>
          <a:bodyPr/>
          <a:lstStyle>
            <a:lvl1pPr>
              <a:defRPr/>
            </a:lvl1pPr>
          </a:lstStyle>
          <a:p>
            <a:fld id="{662066F5-F3BC-E046-812F-910F0F212A13}" type="slidenum">
              <a:rPr lang="en-US" altLang="zh-CN"/>
              <a:pPr/>
              <a:t>‹#›</a:t>
            </a:fld>
            <a:endParaRPr lang="en-US" altLang="zh-CN"/>
          </a:p>
        </p:txBody>
      </p:sp>
    </p:spTree>
    <p:extLst>
      <p:ext uri="{BB962C8B-B14F-4D97-AF65-F5344CB8AC3E}">
        <p14:creationId xmlns:p14="http://schemas.microsoft.com/office/powerpoint/2010/main" val="2709260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0"/>
          <p:cNvSpPr>
            <a:spLocks noGrp="1" noChangeArrowheads="1"/>
          </p:cNvSpPr>
          <p:nvPr>
            <p:ph type="dt" sz="half" idx="10"/>
          </p:nvPr>
        </p:nvSpPr>
        <p:spPr>
          <a:ln/>
        </p:spPr>
        <p:txBody>
          <a:bodyPr/>
          <a:lstStyle>
            <a:lvl1pPr>
              <a:defRPr/>
            </a:lvl1pPr>
          </a:lstStyle>
          <a:p>
            <a:fld id="{51B55536-99FA-3D40-81C7-7F77B3559EC8}" type="datetime2">
              <a:rPr lang="zh-CN" altLang="en-US"/>
              <a:pPr/>
              <a:t>2022年9月2日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7" name="Rectangle 1032"/>
          <p:cNvSpPr>
            <a:spLocks noGrp="1" noChangeArrowheads="1"/>
          </p:cNvSpPr>
          <p:nvPr>
            <p:ph type="sldNum" sz="quarter" idx="12"/>
          </p:nvPr>
        </p:nvSpPr>
        <p:spPr>
          <a:ln/>
        </p:spPr>
        <p:txBody>
          <a:bodyPr/>
          <a:lstStyle>
            <a:lvl1pPr>
              <a:defRPr/>
            </a:lvl1pPr>
          </a:lstStyle>
          <a:p>
            <a:fld id="{0163AF25-D7FC-DD4D-B2CF-4769C1867B69}" type="slidenum">
              <a:rPr lang="en-US" altLang="zh-CN"/>
              <a:pPr/>
              <a:t>‹#›</a:t>
            </a:fld>
            <a:endParaRPr lang="en-US" altLang="zh-CN"/>
          </a:p>
        </p:txBody>
      </p:sp>
    </p:spTree>
    <p:extLst>
      <p:ext uri="{BB962C8B-B14F-4D97-AF65-F5344CB8AC3E}">
        <p14:creationId xmlns:p14="http://schemas.microsoft.com/office/powerpoint/2010/main" val="2658454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0"/>
          <p:cNvSpPr>
            <a:spLocks noGrp="1" noChangeArrowheads="1"/>
          </p:cNvSpPr>
          <p:nvPr>
            <p:ph type="dt" sz="half" idx="10"/>
          </p:nvPr>
        </p:nvSpPr>
        <p:spPr>
          <a:ln/>
        </p:spPr>
        <p:txBody>
          <a:bodyPr/>
          <a:lstStyle>
            <a:lvl1pPr>
              <a:defRPr/>
            </a:lvl1pPr>
          </a:lstStyle>
          <a:p>
            <a:fld id="{F32150D4-8786-A44A-A95D-403DD74106A6}" type="datetime2">
              <a:rPr lang="zh-CN" altLang="en-US"/>
              <a:pPr/>
              <a:t>2022年9月2日</a:t>
            </a:fld>
            <a:endParaRPr lang="en-US" altLang="zh-CN"/>
          </a:p>
        </p:txBody>
      </p:sp>
      <p:sp>
        <p:nvSpPr>
          <p:cNvPr id="6" name="Rectangle 1031"/>
          <p:cNvSpPr>
            <a:spLocks noGrp="1" noChangeArrowheads="1"/>
          </p:cNvSpPr>
          <p:nvPr>
            <p:ph type="ftr" sz="quarter" idx="11"/>
          </p:nvPr>
        </p:nvSpPr>
        <p:spPr>
          <a:ln/>
        </p:spPr>
        <p:txBody>
          <a:bodyPr/>
          <a:lstStyle>
            <a:lvl1pPr>
              <a:defRPr/>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7" name="Rectangle 1032"/>
          <p:cNvSpPr>
            <a:spLocks noGrp="1" noChangeArrowheads="1"/>
          </p:cNvSpPr>
          <p:nvPr>
            <p:ph type="sldNum" sz="quarter" idx="12"/>
          </p:nvPr>
        </p:nvSpPr>
        <p:spPr>
          <a:ln/>
        </p:spPr>
        <p:txBody>
          <a:bodyPr/>
          <a:lstStyle>
            <a:lvl1pPr>
              <a:defRPr/>
            </a:lvl1pPr>
          </a:lstStyle>
          <a:p>
            <a:fld id="{E33CF9A2-7E12-9644-8062-10784D320EC0}" type="slidenum">
              <a:rPr lang="en-US" altLang="zh-CN"/>
              <a:pPr/>
              <a:t>‹#›</a:t>
            </a:fld>
            <a:endParaRPr lang="en-US" altLang="zh-CN"/>
          </a:p>
        </p:txBody>
      </p:sp>
    </p:spTree>
    <p:extLst>
      <p:ext uri="{BB962C8B-B14F-4D97-AF65-F5344CB8AC3E}">
        <p14:creationId xmlns:p14="http://schemas.microsoft.com/office/powerpoint/2010/main" val="1052400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147" name="Rectangle 1027"/>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AutoShape 1028"/>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sz="2400">
              <a:latin typeface="Times New Roman" charset="0"/>
            </a:endParaRPr>
          </a:p>
        </p:txBody>
      </p:sp>
      <p:sp>
        <p:nvSpPr>
          <p:cNvPr id="4101" name="Line 1029"/>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lgn="ctr">
              <a:defRPr/>
            </a:pPr>
            <a:endParaRPr lang="zh-CN" altLang="en-US">
              <a:latin typeface="Verdana" pitchFamily="34" charset="0"/>
              <a:ea typeface="宋体" pitchFamily="2" charset="-122"/>
              <a:cs typeface="+mn-cs"/>
            </a:endParaRPr>
          </a:p>
        </p:txBody>
      </p:sp>
      <p:sp>
        <p:nvSpPr>
          <p:cNvPr id="4102" name="Rectangle 1030"/>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fld id="{DE23BB82-AA7C-8748-A0F2-D9334403C898}" type="datetime2">
              <a:rPr lang="zh-CN" altLang="en-US"/>
              <a:pPr/>
              <a:t>2022年9月2日</a:t>
            </a:fld>
            <a:endParaRPr lang="en-US" altLang="zh-CN"/>
          </a:p>
        </p:txBody>
      </p:sp>
      <p:sp>
        <p:nvSpPr>
          <p:cNvPr id="4103" name="Rectangle 1031"/>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vl1p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4104" name="Rectangle 1032"/>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CF3BF99B-6621-FB4B-920A-7AE6E4203048}" type="slidenum">
              <a:rPr lang="en-US" altLang="zh-CN"/>
              <a:pPr/>
              <a:t>‹#›</a:t>
            </a:fld>
            <a:endParaRPr lang="en-US" altLang="zh-CN"/>
          </a:p>
        </p:txBody>
      </p:sp>
      <p:pic>
        <p:nvPicPr>
          <p:cNvPr id="6153" name="Picture 1034" descr="xiaoHui"/>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8243888" y="0"/>
            <a:ext cx="9001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39"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40" r:id="rId13"/>
  </p:sldLayoutIdLst>
  <p:hf hdr="0"/>
  <p:txStyles>
    <p:titleStyle>
      <a:lvl1pPr algn="l" rtl="0" eaLnBrk="0" fontAlgn="base" hangingPunct="0">
        <a:spcBef>
          <a:spcPct val="0"/>
        </a:spcBef>
        <a:spcAft>
          <a:spcPct val="0"/>
        </a:spcAft>
        <a:defRPr sz="4200" b="1">
          <a:solidFill>
            <a:schemeClr val="tx2"/>
          </a:solidFill>
          <a:latin typeface="+mj-lt"/>
          <a:ea typeface="+mj-ea"/>
          <a:cs typeface="宋体" charset="0"/>
        </a:defRPr>
      </a:lvl1pPr>
      <a:lvl2pPr algn="l" rtl="0" eaLnBrk="0" fontAlgn="base" hangingPunct="0">
        <a:spcBef>
          <a:spcPct val="0"/>
        </a:spcBef>
        <a:spcAft>
          <a:spcPct val="0"/>
        </a:spcAft>
        <a:defRPr sz="4200" b="1">
          <a:solidFill>
            <a:schemeClr val="tx2"/>
          </a:solidFill>
          <a:latin typeface="Verdana" pitchFamily="34" charset="0"/>
          <a:ea typeface="宋体" pitchFamily="2" charset="-122"/>
          <a:cs typeface="宋体" charset="0"/>
        </a:defRPr>
      </a:lvl2pPr>
      <a:lvl3pPr algn="l" rtl="0" eaLnBrk="0" fontAlgn="base" hangingPunct="0">
        <a:spcBef>
          <a:spcPct val="0"/>
        </a:spcBef>
        <a:spcAft>
          <a:spcPct val="0"/>
        </a:spcAft>
        <a:defRPr sz="4200" b="1">
          <a:solidFill>
            <a:schemeClr val="tx2"/>
          </a:solidFill>
          <a:latin typeface="Verdana" pitchFamily="34" charset="0"/>
          <a:ea typeface="宋体" pitchFamily="2" charset="-122"/>
          <a:cs typeface="宋体" charset="0"/>
        </a:defRPr>
      </a:lvl3pPr>
      <a:lvl4pPr algn="l" rtl="0" eaLnBrk="0" fontAlgn="base" hangingPunct="0">
        <a:spcBef>
          <a:spcPct val="0"/>
        </a:spcBef>
        <a:spcAft>
          <a:spcPct val="0"/>
        </a:spcAft>
        <a:defRPr sz="4200" b="1">
          <a:solidFill>
            <a:schemeClr val="tx2"/>
          </a:solidFill>
          <a:latin typeface="Verdana" pitchFamily="34" charset="0"/>
          <a:ea typeface="宋体" pitchFamily="2" charset="-122"/>
          <a:cs typeface="宋体" charset="0"/>
        </a:defRPr>
      </a:lvl4pPr>
      <a:lvl5pPr algn="l" rtl="0" eaLnBrk="0" fontAlgn="base" hangingPunct="0">
        <a:spcBef>
          <a:spcPct val="0"/>
        </a:spcBef>
        <a:spcAft>
          <a:spcPct val="0"/>
        </a:spcAft>
        <a:defRPr sz="4200" b="1">
          <a:solidFill>
            <a:schemeClr val="tx2"/>
          </a:solidFill>
          <a:latin typeface="Verdana" pitchFamily="34" charset="0"/>
          <a:ea typeface="宋体" pitchFamily="2" charset="-122"/>
          <a:cs typeface="宋体" charset="0"/>
        </a:defRPr>
      </a:lvl5pPr>
      <a:lvl6pPr marL="457200" algn="l" rtl="0" fontAlgn="base">
        <a:spcBef>
          <a:spcPct val="0"/>
        </a:spcBef>
        <a:spcAft>
          <a:spcPct val="0"/>
        </a:spcAft>
        <a:defRPr sz="4200" b="1">
          <a:solidFill>
            <a:schemeClr val="tx2"/>
          </a:solidFill>
          <a:latin typeface="Verdana" pitchFamily="34" charset="0"/>
          <a:ea typeface="宋体" pitchFamily="2" charset="-122"/>
        </a:defRPr>
      </a:lvl6pPr>
      <a:lvl7pPr marL="914400" algn="l" rtl="0" fontAlgn="base">
        <a:spcBef>
          <a:spcPct val="0"/>
        </a:spcBef>
        <a:spcAft>
          <a:spcPct val="0"/>
        </a:spcAft>
        <a:defRPr sz="4200" b="1">
          <a:solidFill>
            <a:schemeClr val="tx2"/>
          </a:solidFill>
          <a:latin typeface="Verdana" pitchFamily="34" charset="0"/>
          <a:ea typeface="宋体" pitchFamily="2" charset="-122"/>
        </a:defRPr>
      </a:lvl7pPr>
      <a:lvl8pPr marL="1371600" algn="l" rtl="0" fontAlgn="base">
        <a:spcBef>
          <a:spcPct val="0"/>
        </a:spcBef>
        <a:spcAft>
          <a:spcPct val="0"/>
        </a:spcAft>
        <a:defRPr sz="4200" b="1">
          <a:solidFill>
            <a:schemeClr val="tx2"/>
          </a:solidFill>
          <a:latin typeface="Verdana" pitchFamily="34" charset="0"/>
          <a:ea typeface="宋体" pitchFamily="2" charset="-122"/>
        </a:defRPr>
      </a:lvl8pPr>
      <a:lvl9pPr marL="1828800" algn="l" rtl="0" fontAlgn="base">
        <a:spcBef>
          <a:spcPct val="0"/>
        </a:spcBef>
        <a:spcAft>
          <a:spcPct val="0"/>
        </a:spcAft>
        <a:defRPr sz="4200" b="1">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charset="0"/>
        <a:buChar char="o"/>
        <a:defRPr sz="3000" b="1">
          <a:solidFill>
            <a:schemeClr val="tx1"/>
          </a:solidFill>
          <a:latin typeface="+mn-lt"/>
          <a:ea typeface="+mn-ea"/>
          <a:cs typeface="宋体" charset="0"/>
        </a:defRPr>
      </a:lvl1pPr>
      <a:lvl2pPr marL="908050" indent="-436563" algn="l" rtl="0" eaLnBrk="0" fontAlgn="base" hangingPunct="0">
        <a:spcBef>
          <a:spcPct val="20000"/>
        </a:spcBef>
        <a:spcAft>
          <a:spcPct val="0"/>
        </a:spcAft>
        <a:buClr>
          <a:schemeClr val="accent2"/>
        </a:buClr>
        <a:buFont typeface="Wingdings" charset="0"/>
        <a:buChar char="n"/>
        <a:defRPr sz="2600" b="1">
          <a:solidFill>
            <a:schemeClr val="tx1"/>
          </a:solidFill>
          <a:latin typeface="+mn-lt"/>
          <a:ea typeface="+mn-ea"/>
          <a:cs typeface="宋体" charset="0"/>
        </a:defRPr>
      </a:lvl2pPr>
      <a:lvl3pPr marL="1304925" indent="-395288" algn="l" rtl="0" eaLnBrk="0" fontAlgn="base" hangingPunct="0">
        <a:spcBef>
          <a:spcPct val="20000"/>
        </a:spcBef>
        <a:spcAft>
          <a:spcPct val="0"/>
        </a:spcAft>
        <a:buClr>
          <a:schemeClr val="accent2"/>
        </a:buClr>
        <a:buFont typeface="Wingdings" charset="0"/>
        <a:buChar char="o"/>
        <a:defRPr sz="2300" b="1">
          <a:solidFill>
            <a:schemeClr val="tx1"/>
          </a:solidFill>
          <a:latin typeface="+mn-lt"/>
          <a:ea typeface="+mn-ea"/>
          <a:cs typeface="宋体" charset="0"/>
        </a:defRPr>
      </a:lvl3pPr>
      <a:lvl4pPr marL="1693863" indent="-387350" algn="l" rtl="0" eaLnBrk="0" fontAlgn="base" hangingPunct="0">
        <a:spcBef>
          <a:spcPct val="20000"/>
        </a:spcBef>
        <a:spcAft>
          <a:spcPct val="0"/>
        </a:spcAft>
        <a:buClr>
          <a:schemeClr val="accent2"/>
        </a:buClr>
        <a:buFont typeface="Wingdings" charset="0"/>
        <a:buChar char="n"/>
        <a:defRPr sz="2000" b="1">
          <a:solidFill>
            <a:schemeClr val="tx1"/>
          </a:solidFill>
          <a:latin typeface="+mn-lt"/>
          <a:ea typeface="+mn-ea"/>
          <a:cs typeface="宋体" charset="0"/>
        </a:defRPr>
      </a:lvl4pPr>
      <a:lvl5pPr marL="2093913" indent="-398463" algn="l" rtl="0" eaLnBrk="0" fontAlgn="base" hangingPunct="0">
        <a:spcBef>
          <a:spcPct val="25000"/>
        </a:spcBef>
        <a:spcAft>
          <a:spcPct val="0"/>
        </a:spcAft>
        <a:buClr>
          <a:schemeClr val="accent2"/>
        </a:buClr>
        <a:buFont typeface="Wingdings" charset="0"/>
        <a:buChar char="§"/>
        <a:defRPr sz="2000" b="1">
          <a:solidFill>
            <a:schemeClr val="tx1"/>
          </a:solidFill>
          <a:latin typeface="+mn-lt"/>
          <a:ea typeface="+mn-ea"/>
          <a:cs typeface="宋体" charset="0"/>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www.antiphishing.org/reports/apwg_report_Q2_2008.pdf"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6.emf"/></Relationships>
</file>

<file path=ppt/slides/_rels/slide43.xml.rels><?xml version="1.0" encoding="UTF-8" standalone="yes"?>
<Relationships xmlns="http://schemas.openxmlformats.org/package/2006/relationships"><Relationship Id="rId8" Type="http://schemas.openxmlformats.org/officeDocument/2006/relationships/hyperlink" Target="file:///C:\Program%20Files\EditPlus%202\editplus.exe%20aa_18dd_net_aa_pps.js" TargetMode="External"/><Relationship Id="rId3" Type="http://schemas.openxmlformats.org/officeDocument/2006/relationships/hyperlink" Target="www_alife_com_cn_common.js" TargetMode="External"/><Relationship Id="rId7" Type="http://schemas.openxmlformats.org/officeDocument/2006/relationships/hyperlink" Target="file:///C:\Program%20Files\EditPlus%202\editplus.exe%20aa_18dd_net_aa_b.js" TargetMode="External"/><Relationship Id="rId2" Type="http://schemas.openxmlformats.org/officeDocument/2006/relationships/hyperlink" Target="www_alife_com_cn_index.html" TargetMode="External"/><Relationship Id="rId1" Type="http://schemas.openxmlformats.org/officeDocument/2006/relationships/slideLayout" Target="../slideLayouts/slideLayout2.xml"/><Relationship Id="rId6" Type="http://schemas.openxmlformats.org/officeDocument/2006/relationships/hyperlink" Target="file:///C:\Program%20Files\EditPlus%202\editplus.exe%20aa_18dd_net_aa_1.js" TargetMode="External"/><Relationship Id="rId5" Type="http://schemas.openxmlformats.org/officeDocument/2006/relationships/hyperlink" Target="file:///C:\Program%20Files\EditPlus%202\editplus.exe%20aa_18dd_net_aa_kl.htm" TargetMode="External"/><Relationship Id="rId10" Type="http://schemas.openxmlformats.org/officeDocument/2006/relationships/hyperlink" Target="file:///C:\Program%20Files\IDA\idag.exe%20%22E:\Working%20Folder\Presentations\2008.6.13-&#20013;&#31185;&#38498;&#20449;&#24687;&#20013;&#24515;\down_18dd_net_kl_4_unpacked.exe_%22" TargetMode="External"/><Relationship Id="rId4" Type="http://schemas.openxmlformats.org/officeDocument/2006/relationships/hyperlink" Target="file:///C:\Program%20Files\EditPlus%202\editplus.exe%20aa_18dd_net_ww_new119.html" TargetMode="External"/><Relationship Id="rId9" Type="http://schemas.openxmlformats.org/officeDocument/2006/relationships/hyperlink" Target="file:///C:\Program%20Files\IDA\idag.exe%20%22E:\Working%20Folder\Presentations\2008.6.13-&#20013;&#31185;&#38498;&#20449;&#24687;&#20013;&#24515;\down_18dd_net_bb_014.exe_%22"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file:///\\localhost\Volumes\Work%20HD\Working%20Folder\%25E8%25AF%25BE%25E7%25A8%258B\course2010\2010%20PPT\%25E8%25AF%25BE%25E7%25A8%258B12\%25E9%25BB%2591%25E5%25AE%25A2%25E5%25B8%259D%25E5%259B%25BD.rmv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2.emf"/></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192C8B9E-66B5-8249-AE6C-92EA0B79E622}" type="datetime2">
              <a:rPr lang="zh-CN" altLang="en-US" sz="1200"/>
              <a:pPr eaLnBrk="1" hangingPunct="1"/>
              <a:t>2022年9月2日</a:t>
            </a:fld>
            <a:endParaRPr lang="en-US" altLang="zh-CN" sz="1200"/>
          </a:p>
        </p:txBody>
      </p:sp>
      <p:sp>
        <p:nvSpPr>
          <p:cNvPr id="9220"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75E10B7-4B49-D946-802D-3A3477E2E2A2}" type="slidenum">
              <a:rPr lang="en-US" altLang="zh-CN" sz="1200"/>
              <a:pPr eaLnBrk="1" hangingPunct="1"/>
              <a:t>1</a:t>
            </a:fld>
            <a:endParaRPr lang="en-US" altLang="zh-CN" sz="1200"/>
          </a:p>
        </p:txBody>
      </p:sp>
      <p:sp>
        <p:nvSpPr>
          <p:cNvPr id="9222" name="Rectangle 8"/>
          <p:cNvSpPr>
            <a:spLocks noGrp="1" noChangeArrowheads="1"/>
          </p:cNvSpPr>
          <p:nvPr>
            <p:ph type="ctrTitle"/>
          </p:nvPr>
        </p:nvSpPr>
        <p:spPr>
          <a:xfrm>
            <a:off x="323850" y="1400175"/>
            <a:ext cx="8496300" cy="1150938"/>
          </a:xfrm>
        </p:spPr>
        <p:txBody>
          <a:bodyPr/>
          <a:lstStyle/>
          <a:p>
            <a:pPr algn="ctr" eaLnBrk="1" hangingPunct="1"/>
            <a:r>
              <a:rPr lang="zh-CN" altLang="en-US" sz="4000" dirty="0"/>
              <a:t>电子科技大学</a:t>
            </a:r>
            <a:br>
              <a:rPr lang="en-US" altLang="zh-CN" sz="4000" dirty="0"/>
            </a:br>
            <a:r>
              <a:rPr lang="zh-CN" altLang="en-US" sz="4000" dirty="0"/>
              <a:t>网络与系统攻击技术课程</a:t>
            </a:r>
            <a:endParaRPr lang="zh-CN" altLang="en-US" sz="3200" dirty="0">
              <a:latin typeface="Verdana" charset="0"/>
              <a:ea typeface="宋体" charset="0"/>
            </a:endParaRPr>
          </a:p>
        </p:txBody>
      </p:sp>
      <p:sp>
        <p:nvSpPr>
          <p:cNvPr id="9224" name="Rectangle 8"/>
          <p:cNvSpPr>
            <a:spLocks noChangeArrowheads="1"/>
          </p:cNvSpPr>
          <p:nvPr/>
        </p:nvSpPr>
        <p:spPr bwMode="auto">
          <a:xfrm>
            <a:off x="250825" y="0"/>
            <a:ext cx="84963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endParaRPr lang="zh-CN" sz="3600" b="1">
              <a:solidFill>
                <a:schemeClr val="tx2"/>
              </a:solidFill>
            </a:endParaRPr>
          </a:p>
        </p:txBody>
      </p:sp>
      <p:sp>
        <p:nvSpPr>
          <p:cNvPr id="9225" name="Rectangle 11"/>
          <p:cNvSpPr>
            <a:spLocks noChangeArrowheads="1"/>
          </p:cNvSpPr>
          <p:nvPr/>
        </p:nvSpPr>
        <p:spPr bwMode="auto">
          <a:xfrm>
            <a:off x="323850" y="2420938"/>
            <a:ext cx="84963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r>
              <a:rPr lang="en-US" altLang="zh-CN" sz="4000" b="1" dirty="0">
                <a:solidFill>
                  <a:schemeClr val="tx2"/>
                </a:solidFill>
              </a:rPr>
              <a:t>Web</a:t>
            </a:r>
            <a:r>
              <a:rPr lang="zh-CN" altLang="en-US" sz="4000" b="1" dirty="0">
                <a:solidFill>
                  <a:schemeClr val="tx2"/>
                </a:solidFill>
              </a:rPr>
              <a:t>浏览器安全攻防技术</a:t>
            </a:r>
            <a:endParaRPr lang="zh-CN" altLang="en-US" sz="3200" b="1"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63688" y="260648"/>
            <a:ext cx="8001000" cy="603920"/>
          </a:xfrm>
        </p:spPr>
        <p:txBody>
          <a:bodyPr/>
          <a:lstStyle/>
          <a:p>
            <a:r>
              <a:rPr lang="zh-CN" altLang="en-US" dirty="0"/>
              <a:t>浏览器技术的发展</a:t>
            </a:r>
            <a:endParaRPr lang="en-US" dirty="0"/>
          </a:p>
        </p:txBody>
      </p:sp>
      <p:sp>
        <p:nvSpPr>
          <p:cNvPr id="3" name="Content Placeholder 2"/>
          <p:cNvSpPr>
            <a:spLocks noGrp="1"/>
          </p:cNvSpPr>
          <p:nvPr>
            <p:ph idx="1"/>
          </p:nvPr>
        </p:nvSpPr>
        <p:spPr/>
        <p:txBody>
          <a:bodyPr/>
          <a:lstStyle/>
          <a:p>
            <a:r>
              <a:rPr lang="zh-CN" altLang="en-US" sz="2400" dirty="0"/>
              <a:t>古典命令行浏览器</a:t>
            </a:r>
            <a:endParaRPr lang="en-US" sz="2400" dirty="0"/>
          </a:p>
          <a:p>
            <a:pPr lvl="1"/>
            <a:r>
              <a:rPr lang="en-US" sz="2000" dirty="0"/>
              <a:t>1990</a:t>
            </a:r>
            <a:r>
              <a:rPr lang="zh-CN" altLang="en-US" sz="2000" dirty="0"/>
              <a:t>年</a:t>
            </a:r>
            <a:r>
              <a:rPr lang="zh-CN" altLang="zh-CN" sz="2000" dirty="0"/>
              <a:t>，</a:t>
            </a:r>
            <a:r>
              <a:rPr lang="en-US" altLang="zh-CN" sz="2000" dirty="0"/>
              <a:t>”</a:t>
            </a:r>
            <a:r>
              <a:rPr lang="en-US" altLang="zh-CN" sz="2000" dirty="0" err="1"/>
              <a:t>WorldWideWeb</a:t>
            </a:r>
            <a:r>
              <a:rPr lang="en-US" altLang="zh-CN" sz="2000" dirty="0"/>
              <a:t>”</a:t>
            </a:r>
            <a:r>
              <a:rPr lang="zh-CN" altLang="en-US" sz="2000" dirty="0"/>
              <a:t>，</a:t>
            </a:r>
            <a:r>
              <a:rPr lang="en-US" sz="2000" dirty="0"/>
              <a:t>Tim Berners-Lee</a:t>
            </a:r>
          </a:p>
          <a:p>
            <a:pPr lvl="1"/>
            <a:r>
              <a:rPr lang="en-US" altLang="zh-CN" sz="2000" dirty="0"/>
              <a:t>HTTP Client, HTML Parser &amp; Render</a:t>
            </a:r>
            <a:endParaRPr lang="en-US" sz="2000" dirty="0"/>
          </a:p>
          <a:p>
            <a:r>
              <a:rPr lang="en-US" altLang="zh-CN" sz="2400" dirty="0"/>
              <a:t>GUI</a:t>
            </a:r>
            <a:r>
              <a:rPr lang="zh-CN" altLang="en-US" sz="2400" dirty="0"/>
              <a:t>浏览器</a:t>
            </a:r>
            <a:endParaRPr lang="en-US" altLang="zh-CN" sz="2400" dirty="0"/>
          </a:p>
          <a:p>
            <a:pPr lvl="1"/>
            <a:r>
              <a:rPr lang="en-US" altLang="zh-CN" sz="2000" dirty="0"/>
              <a:t>1993, </a:t>
            </a:r>
            <a:r>
              <a:rPr lang="en-US" sz="2000" dirty="0"/>
              <a:t>NCSA Mosaic</a:t>
            </a:r>
            <a:r>
              <a:rPr lang="zh-CN" altLang="en-US" sz="2000" dirty="0"/>
              <a:t>第一款</a:t>
            </a:r>
            <a:r>
              <a:rPr lang="en-US" altLang="zh-CN" sz="2000" dirty="0"/>
              <a:t>GUI</a:t>
            </a:r>
            <a:r>
              <a:rPr lang="zh-CN" altLang="en-US" sz="2000" dirty="0"/>
              <a:t>浏览器</a:t>
            </a:r>
            <a:endParaRPr lang="en-US" altLang="zh-CN" sz="2000" dirty="0"/>
          </a:p>
          <a:p>
            <a:pPr lvl="1"/>
            <a:r>
              <a:rPr lang="en-US" sz="2000" dirty="0"/>
              <a:t>1994, Marc Andreessen</a:t>
            </a:r>
            <a:r>
              <a:rPr lang="zh-CN" altLang="en-US" sz="2000" dirty="0"/>
              <a:t>，创办</a:t>
            </a:r>
            <a:r>
              <a:rPr lang="en-US" altLang="zh-CN" sz="2000" dirty="0"/>
              <a:t>Netscape, 1995 MS IE</a:t>
            </a:r>
          </a:p>
          <a:p>
            <a:pPr lvl="1"/>
            <a:r>
              <a:rPr lang="zh-CN" altLang="en-US" sz="2000" dirty="0"/>
              <a:t>多媒体支持：</a:t>
            </a:r>
            <a:r>
              <a:rPr lang="en-US" altLang="zh-CN" sz="2000" dirty="0"/>
              <a:t>image/audio/video/XML</a:t>
            </a:r>
          </a:p>
          <a:p>
            <a:r>
              <a:rPr lang="zh-CN" altLang="en-US" sz="2400" dirty="0"/>
              <a:t>现代浏览器</a:t>
            </a:r>
            <a:r>
              <a:rPr lang="en-US" altLang="zh-CN" sz="2400" dirty="0"/>
              <a:t>(2005-)</a:t>
            </a:r>
          </a:p>
          <a:p>
            <a:pPr lvl="1"/>
            <a:r>
              <a:rPr lang="zh-CN" altLang="en-US" sz="1800" dirty="0"/>
              <a:t>引入客户端执行机制：</a:t>
            </a:r>
            <a:r>
              <a:rPr lang="en-US" altLang="zh-CN" sz="1800" dirty="0" err="1"/>
              <a:t>Javascript</a:t>
            </a:r>
            <a:r>
              <a:rPr lang="en-US" altLang="zh-CN" sz="1800" dirty="0"/>
              <a:t>/Flash/Java Applets</a:t>
            </a:r>
          </a:p>
          <a:p>
            <a:pPr lvl="1"/>
            <a:r>
              <a:rPr lang="zh-CN" altLang="en-US" sz="1800" dirty="0"/>
              <a:t>与服务器的异步交互：</a:t>
            </a:r>
            <a:r>
              <a:rPr lang="en-US" altLang="zh-CN" sz="1800" dirty="0"/>
              <a:t>Ajax</a:t>
            </a:r>
          </a:p>
          <a:p>
            <a:pPr lvl="1"/>
            <a:r>
              <a:rPr lang="zh-CN" altLang="en-US" sz="1800" dirty="0"/>
              <a:t>可扩展性机制：</a:t>
            </a:r>
            <a:r>
              <a:rPr lang="en-US" altLang="zh-CN" sz="1800" dirty="0"/>
              <a:t>ActiveX/Widget/…</a:t>
            </a:r>
          </a:p>
          <a:p>
            <a:pPr marL="471487" lvl="1" indent="0">
              <a:buNone/>
            </a:pPr>
            <a:endParaRPr lang="en-US" sz="1800"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10</a:t>
            </a:fld>
            <a:endParaRPr lang="en-US" altLang="zh-CN"/>
          </a:p>
        </p:txBody>
      </p:sp>
    </p:spTree>
    <p:extLst>
      <p:ext uri="{BB962C8B-B14F-4D97-AF65-F5344CB8AC3E}">
        <p14:creationId xmlns:p14="http://schemas.microsoft.com/office/powerpoint/2010/main" val="349302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88640"/>
            <a:ext cx="8001000" cy="675928"/>
          </a:xfrm>
        </p:spPr>
        <p:txBody>
          <a:bodyPr/>
          <a:lstStyle/>
          <a:p>
            <a:r>
              <a:rPr lang="zh-CN" altLang="en-US" dirty="0"/>
              <a:t>现代浏览器的技术结构</a:t>
            </a: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11</a:t>
            </a:fld>
            <a:endParaRPr lang="en-US" altLang="zh-CN"/>
          </a:p>
        </p:txBody>
      </p:sp>
      <p:pic>
        <p:nvPicPr>
          <p:cNvPr id="7" name="Picture 6"/>
          <p:cNvPicPr>
            <a:picLocks noChangeAspect="1"/>
          </p:cNvPicPr>
          <p:nvPr/>
        </p:nvPicPr>
        <p:blipFill>
          <a:blip r:embed="rId2"/>
          <a:stretch>
            <a:fillRect/>
          </a:stretch>
        </p:blipFill>
        <p:spPr>
          <a:xfrm>
            <a:off x="107504" y="2204864"/>
            <a:ext cx="8832494" cy="3524941"/>
          </a:xfrm>
          <a:prstGeom prst="rect">
            <a:avLst/>
          </a:prstGeom>
        </p:spPr>
      </p:pic>
    </p:spTree>
    <p:extLst>
      <p:ext uri="{BB962C8B-B14F-4D97-AF65-F5344CB8AC3E}">
        <p14:creationId xmlns:p14="http://schemas.microsoft.com/office/powerpoint/2010/main" val="142258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8001000" cy="603919"/>
          </a:xfrm>
        </p:spPr>
        <p:txBody>
          <a:bodyPr/>
          <a:lstStyle/>
          <a:p>
            <a:r>
              <a:rPr lang="zh-CN" altLang="en-US" dirty="0"/>
              <a:t>现代浏览器的可扩展性</a:t>
            </a:r>
            <a:endParaRPr lang="en-US" dirty="0"/>
          </a:p>
        </p:txBody>
      </p:sp>
      <p:sp>
        <p:nvSpPr>
          <p:cNvPr id="3" name="Content Placeholder 2"/>
          <p:cNvSpPr>
            <a:spLocks noGrp="1"/>
          </p:cNvSpPr>
          <p:nvPr>
            <p:ph idx="1"/>
          </p:nvPr>
        </p:nvSpPr>
        <p:spPr>
          <a:xfrm>
            <a:off x="566738" y="1752600"/>
            <a:ext cx="8001000" cy="4412704"/>
          </a:xfrm>
        </p:spPr>
        <p:txBody>
          <a:bodyPr/>
          <a:lstStyle/>
          <a:p>
            <a:r>
              <a:rPr lang="zh-CN" altLang="en-US" sz="2400" dirty="0"/>
              <a:t>现代浏览器的内核引擎</a:t>
            </a:r>
            <a:endParaRPr lang="en-US" altLang="zh-CN" sz="2400" dirty="0"/>
          </a:p>
          <a:p>
            <a:pPr lvl="1"/>
            <a:r>
              <a:rPr lang="en-US" altLang="zh-CN" sz="2000" dirty="0"/>
              <a:t>IE: Trident(MSHTML)</a:t>
            </a:r>
          </a:p>
          <a:p>
            <a:pPr lvl="1"/>
            <a:r>
              <a:rPr lang="en-US" altLang="zh-CN" sz="2000" dirty="0"/>
              <a:t>Firefox: Gecko</a:t>
            </a:r>
          </a:p>
          <a:p>
            <a:pPr lvl="1"/>
            <a:r>
              <a:rPr lang="en-US" altLang="zh-CN" sz="2000" dirty="0"/>
              <a:t>Safari/Chrome: </a:t>
            </a:r>
            <a:r>
              <a:rPr lang="en-US" sz="2000" dirty="0" err="1"/>
              <a:t>WebKit</a:t>
            </a:r>
            <a:endParaRPr lang="en-US" sz="2000" dirty="0"/>
          </a:p>
          <a:p>
            <a:pPr lvl="1"/>
            <a:r>
              <a:rPr lang="en-US" sz="2000" dirty="0"/>
              <a:t>Opera: Presto</a:t>
            </a:r>
            <a:endParaRPr lang="en-US" altLang="zh-CN" sz="2400" dirty="0"/>
          </a:p>
          <a:p>
            <a:r>
              <a:rPr lang="zh-CN" altLang="en-US" sz="2400" dirty="0"/>
              <a:t>现代浏览器的可扩展性</a:t>
            </a:r>
            <a:endParaRPr lang="en-US" altLang="zh-CN" sz="2400" dirty="0"/>
          </a:p>
          <a:p>
            <a:pPr lvl="1"/>
            <a:r>
              <a:rPr lang="zh-CN" altLang="en-US" sz="2000" dirty="0"/>
              <a:t>客户端运行环境－</a:t>
            </a:r>
            <a:r>
              <a:rPr lang="en-US" altLang="zh-CN" sz="2000" dirty="0"/>
              <a:t>RIA</a:t>
            </a:r>
          </a:p>
          <a:p>
            <a:pPr lvl="2"/>
            <a:r>
              <a:rPr lang="en-US" altLang="zh-CN" sz="1800" dirty="0" err="1"/>
              <a:t>Javascript</a:t>
            </a:r>
            <a:r>
              <a:rPr lang="en-US" altLang="zh-CN" sz="1800" dirty="0"/>
              <a:t>, Flash, Java, </a:t>
            </a:r>
            <a:r>
              <a:rPr lang="en-US" altLang="zh-CN" sz="1800" dirty="0" err="1"/>
              <a:t>SilverLight</a:t>
            </a:r>
            <a:endParaRPr lang="en-US" altLang="zh-CN" sz="1800" dirty="0"/>
          </a:p>
          <a:p>
            <a:pPr lvl="1"/>
            <a:r>
              <a:rPr lang="zh-CN" altLang="en-US" sz="2000" dirty="0"/>
              <a:t>插件系统</a:t>
            </a:r>
            <a:endParaRPr lang="en-US" altLang="zh-CN" sz="2000" dirty="0"/>
          </a:p>
          <a:p>
            <a:pPr lvl="2"/>
            <a:r>
              <a:rPr lang="en-US" altLang="zh-CN" sz="1800" dirty="0"/>
              <a:t>IE: ActiveX</a:t>
            </a:r>
          </a:p>
          <a:p>
            <a:pPr lvl="2"/>
            <a:r>
              <a:rPr lang="en-US" sz="1800" dirty="0"/>
              <a:t>Firefox: </a:t>
            </a:r>
            <a:r>
              <a:rPr lang="en-US" altLang="zh-CN" sz="1800" dirty="0"/>
              <a:t>XUL</a:t>
            </a:r>
          </a:p>
          <a:p>
            <a:pPr lvl="2"/>
            <a:r>
              <a:rPr lang="en-US" altLang="zh-CN" sz="1800" dirty="0"/>
              <a:t>Chrome: </a:t>
            </a:r>
            <a:r>
              <a:rPr lang="en-US" sz="1800" dirty="0" err="1"/>
              <a:t>XMLHttpRequest</a:t>
            </a:r>
            <a:r>
              <a:rPr lang="en-US" sz="1800" dirty="0"/>
              <a:t>/JSON</a:t>
            </a:r>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12</a:t>
            </a:fld>
            <a:endParaRPr lang="en-US" altLang="zh-CN"/>
          </a:p>
        </p:txBody>
      </p:sp>
    </p:spTree>
    <p:extLst>
      <p:ext uri="{BB962C8B-B14F-4D97-AF65-F5344CB8AC3E}">
        <p14:creationId xmlns:p14="http://schemas.microsoft.com/office/powerpoint/2010/main" val="243071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260648"/>
            <a:ext cx="8001000" cy="747936"/>
          </a:xfrm>
        </p:spPr>
        <p:txBody>
          <a:bodyPr/>
          <a:lstStyle/>
          <a:p>
            <a:r>
              <a:rPr lang="zh-CN" altLang="en-US" dirty="0"/>
              <a:t>现代浏览器的安全问题</a:t>
            </a:r>
            <a:endParaRPr lang="en-US" dirty="0"/>
          </a:p>
        </p:txBody>
      </p:sp>
      <p:sp>
        <p:nvSpPr>
          <p:cNvPr id="3" name="Content Placeholder 2"/>
          <p:cNvSpPr>
            <a:spLocks noGrp="1"/>
          </p:cNvSpPr>
          <p:nvPr>
            <p:ph idx="1"/>
          </p:nvPr>
        </p:nvSpPr>
        <p:spPr/>
        <p:txBody>
          <a:bodyPr/>
          <a:lstStyle/>
          <a:p>
            <a:r>
              <a:rPr lang="zh-CN" altLang="en-US" sz="2800" dirty="0"/>
              <a:t>软件安全困境三要素</a:t>
            </a:r>
            <a:endParaRPr lang="en-US" altLang="zh-CN" sz="2800" dirty="0"/>
          </a:p>
          <a:p>
            <a:pPr lvl="1"/>
            <a:r>
              <a:rPr lang="zh-CN" altLang="en-US" sz="2400" dirty="0"/>
              <a:t>复杂性：</a:t>
            </a:r>
            <a:r>
              <a:rPr lang="en-US" altLang="zh-CN" sz="2400" dirty="0" err="1"/>
              <a:t>Webkit</a:t>
            </a:r>
            <a:r>
              <a:rPr lang="en-US" altLang="zh-CN" sz="2400" dirty="0"/>
              <a:t> &gt; 1.2MLOC</a:t>
            </a:r>
          </a:p>
          <a:p>
            <a:pPr lvl="1"/>
            <a:r>
              <a:rPr lang="zh-CN" altLang="en-US" sz="2400" dirty="0"/>
              <a:t>可扩展性</a:t>
            </a:r>
            <a:r>
              <a:rPr lang="zh-CN" altLang="zh-CN" sz="2400" dirty="0"/>
              <a:t>：</a:t>
            </a:r>
            <a:r>
              <a:rPr lang="en-US" altLang="zh-CN" sz="2400" dirty="0"/>
              <a:t>plugins/extensions/client-execution</a:t>
            </a:r>
          </a:p>
          <a:p>
            <a:pPr lvl="1"/>
            <a:r>
              <a:rPr lang="zh-CN" altLang="en-US" sz="2400" dirty="0"/>
              <a:t>连通性：</a:t>
            </a:r>
            <a:r>
              <a:rPr lang="en-US" altLang="zh-CN" sz="2400" dirty="0"/>
              <a:t>browsing anytime anywhere</a:t>
            </a:r>
          </a:p>
          <a:p>
            <a:r>
              <a:rPr lang="zh-CN" altLang="en-US" sz="2800" dirty="0"/>
              <a:t>浏览器安全问题的位置</a:t>
            </a:r>
            <a:endParaRPr lang="en-US" altLang="zh-CN" sz="2800" dirty="0"/>
          </a:p>
          <a:p>
            <a:pPr lvl="1"/>
            <a:r>
              <a:rPr lang="zh-CN" altLang="en-US" sz="2400" dirty="0"/>
              <a:t>基础桌面操作系统－</a:t>
            </a:r>
            <a:r>
              <a:rPr lang="en-US" altLang="zh-CN" sz="2400" dirty="0"/>
              <a:t>Windows/Mac/…</a:t>
            </a:r>
          </a:p>
          <a:p>
            <a:pPr lvl="1"/>
            <a:r>
              <a:rPr lang="zh-CN" altLang="en-US" sz="2400" dirty="0"/>
              <a:t>浏览器软件本身</a:t>
            </a:r>
            <a:endParaRPr lang="en-US" altLang="zh-CN" sz="2400" dirty="0"/>
          </a:p>
          <a:p>
            <a:pPr lvl="1"/>
            <a:r>
              <a:rPr lang="zh-CN" altLang="en-US" sz="2400" dirty="0"/>
              <a:t>浏览器插件、集成的应用程序</a:t>
            </a:r>
            <a:endParaRPr lang="en-US" altLang="zh-CN" sz="2400" dirty="0"/>
          </a:p>
          <a:p>
            <a:pPr lvl="1"/>
            <a:r>
              <a:rPr lang="zh-CN" altLang="en-US" sz="2400" dirty="0"/>
              <a:t>使用浏览器的用户</a:t>
            </a:r>
            <a:endParaRPr lang="en-US" altLang="zh-CN" sz="2400" dirty="0"/>
          </a:p>
          <a:p>
            <a:endParaRPr lang="en-US" altLang="zh-CN" sz="2800" dirty="0"/>
          </a:p>
          <a:p>
            <a:endParaRPr lang="en-US" sz="2800"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13</a:t>
            </a:fld>
            <a:endParaRPr lang="en-US" altLang="zh-CN"/>
          </a:p>
        </p:txBody>
      </p:sp>
    </p:spTree>
    <p:extLst>
      <p:ext uri="{BB962C8B-B14F-4D97-AF65-F5344CB8AC3E}">
        <p14:creationId xmlns:p14="http://schemas.microsoft.com/office/powerpoint/2010/main" val="4287400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8001000" cy="747936"/>
          </a:xfrm>
        </p:spPr>
        <p:txBody>
          <a:bodyPr/>
          <a:lstStyle/>
          <a:p>
            <a:r>
              <a:rPr lang="en-US" altLang="zh-CN" dirty="0"/>
              <a:t>Web</a:t>
            </a:r>
            <a:r>
              <a:rPr lang="zh-CN" altLang="en-US" dirty="0"/>
              <a:t>浏览安全威胁类型</a:t>
            </a:r>
            <a:endParaRPr lang="en-US" dirty="0"/>
          </a:p>
        </p:txBody>
      </p:sp>
      <p:sp>
        <p:nvSpPr>
          <p:cNvPr id="3" name="Content Placeholder 2"/>
          <p:cNvSpPr>
            <a:spLocks noGrp="1"/>
          </p:cNvSpPr>
          <p:nvPr>
            <p:ph idx="1"/>
          </p:nvPr>
        </p:nvSpPr>
        <p:spPr/>
        <p:txBody>
          <a:bodyPr/>
          <a:lstStyle/>
          <a:p>
            <a:r>
              <a:rPr lang="zh-CN" altLang="en-US" dirty="0"/>
              <a:t>网络钓鱼（</a:t>
            </a:r>
            <a:r>
              <a:rPr lang="en-US" altLang="zh-CN" dirty="0"/>
              <a:t>Phishing</a:t>
            </a:r>
            <a:r>
              <a:rPr lang="zh-CN" altLang="en-US" dirty="0"/>
              <a:t>）</a:t>
            </a:r>
            <a:endParaRPr lang="en-US" altLang="zh-CN" dirty="0"/>
          </a:p>
          <a:p>
            <a:r>
              <a:rPr lang="zh-CN" altLang="en-US" dirty="0"/>
              <a:t>恶意木马与流氓软件下载</a:t>
            </a:r>
            <a:endParaRPr lang="en-US" altLang="zh-CN" dirty="0"/>
          </a:p>
          <a:p>
            <a:r>
              <a:rPr lang="zh-CN" altLang="en-US" dirty="0"/>
              <a:t>网页木马－浏览器渗透攻击</a:t>
            </a:r>
            <a:endParaRPr lang="en-US" altLang="zh-CN" dirty="0"/>
          </a:p>
          <a:p>
            <a:r>
              <a:rPr lang="zh-CN" altLang="en-US" dirty="0"/>
              <a:t>不良信息内容</a:t>
            </a:r>
            <a:endParaRPr lang="en-US" altLang="zh-CN" dirty="0"/>
          </a:p>
          <a:p>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14</a:t>
            </a:fld>
            <a:endParaRPr lang="en-US" altLang="zh-CN"/>
          </a:p>
        </p:txBody>
      </p:sp>
    </p:spTree>
    <p:extLst>
      <p:ext uri="{BB962C8B-B14F-4D97-AF65-F5344CB8AC3E}">
        <p14:creationId xmlns:p14="http://schemas.microsoft.com/office/powerpoint/2010/main" val="289511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4677BA95-0B3B-D046-8195-08E81872E3EF}" type="datetime2">
              <a:rPr lang="zh-CN" altLang="en-US" sz="1200"/>
              <a:pPr eaLnBrk="1" hangingPunct="1"/>
              <a:t>2022年9月2日</a:t>
            </a:fld>
            <a:endParaRPr lang="en-US" altLang="zh-CN" sz="1200"/>
          </a:p>
        </p:txBody>
      </p:sp>
      <p:sp>
        <p:nvSpPr>
          <p:cNvPr id="1741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97126BCD-A905-904E-AFA2-6CC827807FC1}" type="slidenum">
              <a:rPr lang="en-US" altLang="zh-CN" sz="1200"/>
              <a:pPr eaLnBrk="1" hangingPunct="1"/>
              <a:t>15</a:t>
            </a:fld>
            <a:endParaRPr lang="en-US" altLang="zh-CN" sz="1200"/>
          </a:p>
        </p:txBody>
      </p:sp>
      <p:sp>
        <p:nvSpPr>
          <p:cNvPr id="17413" name="Rectangle 2"/>
          <p:cNvSpPr>
            <a:spLocks noGrp="1" noChangeArrowheads="1"/>
          </p:cNvSpPr>
          <p:nvPr>
            <p:ph type="title"/>
          </p:nvPr>
        </p:nvSpPr>
        <p:spPr>
          <a:xfrm>
            <a:off x="1763688" y="188640"/>
            <a:ext cx="8001000" cy="603920"/>
          </a:xfrm>
        </p:spPr>
        <p:txBody>
          <a:bodyPr/>
          <a:lstStyle/>
          <a:p>
            <a:pPr eaLnBrk="1" hangingPunct="1"/>
            <a:r>
              <a:rPr lang="zh-CN" altLang="en-US" dirty="0">
                <a:latin typeface="Verdana" charset="0"/>
                <a:ea typeface="宋体" charset="0"/>
              </a:rPr>
              <a:t>内容</a:t>
            </a:r>
          </a:p>
        </p:txBody>
      </p:sp>
      <p:sp>
        <p:nvSpPr>
          <p:cNvPr id="17414" name="Rectangle 3"/>
          <p:cNvSpPr>
            <a:spLocks noGrp="1" noChangeArrowheads="1"/>
          </p:cNvSpPr>
          <p:nvPr>
            <p:ph type="body" idx="1"/>
          </p:nvPr>
        </p:nvSpPr>
        <p:spPr/>
        <p:txBody>
          <a:bodyPr/>
          <a:lstStyle/>
          <a:p>
            <a:pPr marL="571500" indent="-571500" eaLnBrk="1" hangingPunct="1">
              <a:buFont typeface="Wingdings" charset="0"/>
              <a:buAutoNum type="arabicPeriod"/>
            </a:pPr>
            <a:r>
              <a:rPr lang="en-US" altLang="zh-CN" sz="2800" dirty="0"/>
              <a:t>Web</a:t>
            </a:r>
            <a:r>
              <a:rPr lang="zh-CN" altLang="en-US" sz="2800" dirty="0"/>
              <a:t>浏览器的技术发展与安全威胁</a:t>
            </a:r>
            <a:endParaRPr lang="en-US" altLang="zh-CN" sz="2800" dirty="0"/>
          </a:p>
          <a:p>
            <a:pPr marL="571500" indent="-571500" eaLnBrk="1" hangingPunct="1">
              <a:buFont typeface="Wingdings" charset="0"/>
              <a:buAutoNum type="arabicPeriod"/>
            </a:pPr>
            <a:r>
              <a:rPr lang="zh-CN" altLang="en-US" sz="2800" dirty="0">
                <a:solidFill>
                  <a:srgbClr val="CC0000"/>
                </a:solidFill>
                <a:latin typeface="Verdana" charset="0"/>
                <a:ea typeface="黑体" charset="0"/>
                <a:cs typeface="黑体" charset="0"/>
              </a:rPr>
              <a:t>网络钓鱼</a:t>
            </a:r>
            <a:endParaRPr lang="en-US" altLang="zh-CN" sz="2800" dirty="0">
              <a:solidFill>
                <a:srgbClr val="CC0000"/>
              </a:solidFill>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恶意木马与流氓软件下载</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网页木马－浏览器渗透攻击</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不良信息内容过滤</a:t>
            </a:r>
          </a:p>
        </p:txBody>
      </p:sp>
    </p:spTree>
    <p:extLst>
      <p:ext uri="{BB962C8B-B14F-4D97-AF65-F5344CB8AC3E}">
        <p14:creationId xmlns:p14="http://schemas.microsoft.com/office/powerpoint/2010/main" val="4078684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endParaRPr lang="zh-CN" altLang="en-US">
              <a:latin typeface="Verdana" charset="0"/>
              <a:ea typeface="宋体" charset="0"/>
            </a:endParaRPr>
          </a:p>
        </p:txBody>
      </p:sp>
      <p:sp>
        <p:nvSpPr>
          <p:cNvPr id="1843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A4CF208F-808E-7944-92F7-594B93DE237F}" type="datetime2">
              <a:rPr lang="zh-CN" altLang="en-US" sz="1200"/>
              <a:pPr eaLnBrk="1" hangingPunct="1"/>
              <a:t>2022年9月2日</a:t>
            </a:fld>
            <a:endParaRPr lang="en-US" altLang="zh-CN" sz="1200"/>
          </a:p>
        </p:txBody>
      </p:sp>
      <p:sp>
        <p:nvSpPr>
          <p:cNvPr id="1843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r>
              <a:rPr lang="zh-CN" altLang="en-US" sz="1200"/>
              <a:t>网络攻防技术与实践课程</a:t>
            </a:r>
          </a:p>
          <a:p>
            <a:pPr eaLnBrk="1" hangingPunct="1"/>
            <a:r>
              <a:rPr lang="en-US" sz="1200"/>
              <a:t>Copyright (c)</a:t>
            </a:r>
            <a:r>
              <a:rPr lang="en-US" altLang="zh-CN" sz="1200"/>
              <a:t> 2008</a:t>
            </a:r>
            <a:r>
              <a:rPr lang="zh-CN" altLang="en-US" sz="1200"/>
              <a:t>－</a:t>
            </a:r>
            <a:r>
              <a:rPr lang="en-US" altLang="zh-CN" sz="1200"/>
              <a:t>2009 </a:t>
            </a:r>
            <a:r>
              <a:rPr lang="zh-CN" altLang="en-US" sz="1200"/>
              <a:t>诸葛建伟</a:t>
            </a:r>
          </a:p>
        </p:txBody>
      </p:sp>
      <p:sp>
        <p:nvSpPr>
          <p:cNvPr id="1843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26A8D362-3DCF-8F4B-AFE8-E0588EFF31E2}" type="slidenum">
              <a:rPr lang="en-US" altLang="zh-CN" sz="1200"/>
              <a:pPr eaLnBrk="1" hangingPunct="1"/>
              <a:t>16</a:t>
            </a:fld>
            <a:endParaRPr lang="en-US" altLang="zh-CN" sz="1200"/>
          </a:p>
        </p:txBody>
      </p:sp>
      <p:sp>
        <p:nvSpPr>
          <p:cNvPr id="18438" name="Rectangle 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t> </a:t>
            </a:r>
            <a:r>
              <a:rPr lang="zh-CN" sz="24900"/>
              <a:t> </a:t>
            </a:r>
            <a:r>
              <a:rPr lang="zh-CN" sz="5600"/>
              <a:t> </a:t>
            </a:r>
            <a:r>
              <a:rPr lang="zh-CN"/>
              <a:t>   </a:t>
            </a:r>
          </a:p>
          <a:p>
            <a:pPr eaLnBrk="0" hangingPunct="0"/>
            <a:r>
              <a:rPr lang="zh-CN" altLang="en-US"/>
              <a:t>　　图</a:t>
            </a:r>
            <a:r>
              <a:rPr lang="zh-CN"/>
              <a:t>7</a:t>
            </a:r>
          </a:p>
        </p:txBody>
      </p:sp>
      <p:pic>
        <p:nvPicPr>
          <p:cNvPr id="18439" name="Picture 2" descr="http://photocdn.sohu.com/20050527/Img2257259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28150"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5" descr="仿造中国工商银行的钓鱼网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938" y="1571625"/>
            <a:ext cx="5500687"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500063"/>
            <a:ext cx="183673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66566"/>
                                        </p:tgtEl>
                                        <p:attrNameLst>
                                          <p:attrName>style.visibility</p:attrName>
                                        </p:attrNameLst>
                                      </p:cBhvr>
                                      <p:to>
                                        <p:strVal val="visible"/>
                                      </p:to>
                                    </p:set>
                                    <p:animEffect transition="in" filter="wipe(down)">
                                      <p:cBhvr>
                                        <p:cTn id="7" dur="580">
                                          <p:stCondLst>
                                            <p:cond delay="0"/>
                                          </p:stCondLst>
                                        </p:cTn>
                                        <p:tgtEl>
                                          <p:spTgt spid="66566"/>
                                        </p:tgtEl>
                                      </p:cBhvr>
                                    </p:animEffect>
                                    <p:anim calcmode="lin" valueType="num">
                                      <p:cBhvr>
                                        <p:cTn id="8" dur="1822" tmFilter="0,0; 0.14,0.36; 0.43,0.73; 0.71,0.91; 1.0,1.0">
                                          <p:stCondLst>
                                            <p:cond delay="0"/>
                                          </p:stCondLst>
                                        </p:cTn>
                                        <p:tgtEl>
                                          <p:spTgt spid="6656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656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656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656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6566"/>
                                        </p:tgtEl>
                                        <p:attrNameLst>
                                          <p:attrName>ppt_y</p:attrName>
                                        </p:attrNameLst>
                                      </p:cBhvr>
                                      <p:tavLst>
                                        <p:tav tm="0" fmla="#ppt_y-sin(pi*$)/81">
                                          <p:val>
                                            <p:fltVal val="0"/>
                                          </p:val>
                                        </p:tav>
                                        <p:tav tm="100000">
                                          <p:val>
                                            <p:fltVal val="1"/>
                                          </p:val>
                                        </p:tav>
                                      </p:tavLst>
                                    </p:anim>
                                    <p:animScale>
                                      <p:cBhvr>
                                        <p:cTn id="13" dur="26">
                                          <p:stCondLst>
                                            <p:cond delay="650"/>
                                          </p:stCondLst>
                                        </p:cTn>
                                        <p:tgtEl>
                                          <p:spTgt spid="66566"/>
                                        </p:tgtEl>
                                      </p:cBhvr>
                                      <p:to x="100000" y="60000"/>
                                    </p:animScale>
                                    <p:animScale>
                                      <p:cBhvr>
                                        <p:cTn id="14" dur="166" decel="50000">
                                          <p:stCondLst>
                                            <p:cond delay="676"/>
                                          </p:stCondLst>
                                        </p:cTn>
                                        <p:tgtEl>
                                          <p:spTgt spid="66566"/>
                                        </p:tgtEl>
                                      </p:cBhvr>
                                      <p:to x="100000" y="100000"/>
                                    </p:animScale>
                                    <p:animScale>
                                      <p:cBhvr>
                                        <p:cTn id="15" dur="26">
                                          <p:stCondLst>
                                            <p:cond delay="1312"/>
                                          </p:stCondLst>
                                        </p:cTn>
                                        <p:tgtEl>
                                          <p:spTgt spid="66566"/>
                                        </p:tgtEl>
                                      </p:cBhvr>
                                      <p:to x="100000" y="80000"/>
                                    </p:animScale>
                                    <p:animScale>
                                      <p:cBhvr>
                                        <p:cTn id="16" dur="166" decel="50000">
                                          <p:stCondLst>
                                            <p:cond delay="1338"/>
                                          </p:stCondLst>
                                        </p:cTn>
                                        <p:tgtEl>
                                          <p:spTgt spid="66566"/>
                                        </p:tgtEl>
                                      </p:cBhvr>
                                      <p:to x="100000" y="100000"/>
                                    </p:animScale>
                                    <p:animScale>
                                      <p:cBhvr>
                                        <p:cTn id="17" dur="26">
                                          <p:stCondLst>
                                            <p:cond delay="1642"/>
                                          </p:stCondLst>
                                        </p:cTn>
                                        <p:tgtEl>
                                          <p:spTgt spid="66566"/>
                                        </p:tgtEl>
                                      </p:cBhvr>
                                      <p:to x="100000" y="90000"/>
                                    </p:animScale>
                                    <p:animScale>
                                      <p:cBhvr>
                                        <p:cTn id="18" dur="166" decel="50000">
                                          <p:stCondLst>
                                            <p:cond delay="1668"/>
                                          </p:stCondLst>
                                        </p:cTn>
                                        <p:tgtEl>
                                          <p:spTgt spid="66566"/>
                                        </p:tgtEl>
                                      </p:cBhvr>
                                      <p:to x="100000" y="100000"/>
                                    </p:animScale>
                                    <p:animScale>
                                      <p:cBhvr>
                                        <p:cTn id="19" dur="26">
                                          <p:stCondLst>
                                            <p:cond delay="1808"/>
                                          </p:stCondLst>
                                        </p:cTn>
                                        <p:tgtEl>
                                          <p:spTgt spid="66566"/>
                                        </p:tgtEl>
                                      </p:cBhvr>
                                      <p:to x="100000" y="95000"/>
                                    </p:animScale>
                                    <p:animScale>
                                      <p:cBhvr>
                                        <p:cTn id="20" dur="166" decel="50000">
                                          <p:stCondLst>
                                            <p:cond delay="1834"/>
                                          </p:stCondLst>
                                        </p:cTn>
                                        <p:tgtEl>
                                          <p:spTgt spid="66566"/>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6565"/>
                                        </p:tgtEl>
                                        <p:attrNameLst>
                                          <p:attrName>style.visibility</p:attrName>
                                        </p:attrNameLst>
                                      </p:cBhvr>
                                      <p:to>
                                        <p:strVal val="visible"/>
                                      </p:to>
                                    </p:set>
                                    <p:anim calcmode="lin" valueType="num">
                                      <p:cBhvr additive="base">
                                        <p:cTn id="25" dur="500" fill="hold"/>
                                        <p:tgtEl>
                                          <p:spTgt spid="66565"/>
                                        </p:tgtEl>
                                        <p:attrNameLst>
                                          <p:attrName>ppt_x</p:attrName>
                                        </p:attrNameLst>
                                      </p:cBhvr>
                                      <p:tavLst>
                                        <p:tav tm="0">
                                          <p:val>
                                            <p:strVal val="#ppt_x"/>
                                          </p:val>
                                        </p:tav>
                                        <p:tav tm="100000">
                                          <p:val>
                                            <p:strVal val="#ppt_x"/>
                                          </p:val>
                                        </p:tav>
                                      </p:tavLst>
                                    </p:anim>
                                    <p:anim calcmode="lin" valueType="num">
                                      <p:cBhvr additive="base">
                                        <p:cTn id="26" dur="500" fill="hold"/>
                                        <p:tgtEl>
                                          <p:spTgt spid="665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995B1F9E-B6B1-4C49-AEF4-8CE2B2A9C4F4}" type="datetime2">
              <a:rPr lang="zh-CN" altLang="en-US" sz="1200"/>
              <a:pPr eaLnBrk="1" hangingPunct="1"/>
              <a:t>2022年9月2日</a:t>
            </a:fld>
            <a:endParaRPr lang="en-US" altLang="zh-CN" sz="1200"/>
          </a:p>
        </p:txBody>
      </p:sp>
      <p:sp>
        <p:nvSpPr>
          <p:cNvPr id="1946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2C4B8E5E-218E-3F49-B041-BC5D48FB00AC}" type="slidenum">
              <a:rPr lang="en-US" altLang="zh-CN" sz="1200"/>
              <a:pPr eaLnBrk="1" hangingPunct="1"/>
              <a:t>17</a:t>
            </a:fld>
            <a:endParaRPr lang="en-US" altLang="zh-CN" sz="1200"/>
          </a:p>
        </p:txBody>
      </p:sp>
      <p:sp>
        <p:nvSpPr>
          <p:cNvPr id="19461" name="Rectangle 2"/>
          <p:cNvSpPr>
            <a:spLocks noGrp="1" noChangeArrowheads="1"/>
          </p:cNvSpPr>
          <p:nvPr>
            <p:ph type="title"/>
          </p:nvPr>
        </p:nvSpPr>
        <p:spPr>
          <a:xfrm>
            <a:off x="1691680" y="0"/>
            <a:ext cx="8001000" cy="1044625"/>
          </a:xfrm>
        </p:spPr>
        <p:txBody>
          <a:bodyPr/>
          <a:lstStyle/>
          <a:p>
            <a:pPr eaLnBrk="1" hangingPunct="1"/>
            <a:r>
              <a:rPr lang="zh-CN" altLang="en-US" dirty="0">
                <a:latin typeface="Verdana" charset="0"/>
                <a:ea typeface="宋体" charset="0"/>
              </a:rPr>
              <a:t>网络钓鱼</a:t>
            </a:r>
            <a:r>
              <a:rPr lang="en-US" altLang="zh-CN" dirty="0">
                <a:latin typeface="Verdana" charset="0"/>
                <a:ea typeface="宋体" charset="0"/>
              </a:rPr>
              <a:t>(Phishing)</a:t>
            </a:r>
            <a:endParaRPr lang="zh-CN" altLang="en-US" dirty="0">
              <a:latin typeface="Verdana" charset="0"/>
              <a:ea typeface="宋体" charset="0"/>
            </a:endParaRPr>
          </a:p>
        </p:txBody>
      </p:sp>
      <p:sp>
        <p:nvSpPr>
          <p:cNvPr id="19462" name="Rectangle 3"/>
          <p:cNvSpPr>
            <a:spLocks noGrp="1" noChangeArrowheads="1"/>
          </p:cNvSpPr>
          <p:nvPr>
            <p:ph type="body" idx="1"/>
          </p:nvPr>
        </p:nvSpPr>
        <p:spPr/>
        <p:txBody>
          <a:bodyPr/>
          <a:lstStyle/>
          <a:p>
            <a:r>
              <a:rPr lang="en-US" altLang="zh-CN" sz="2400">
                <a:latin typeface="Verdana" charset="0"/>
                <a:ea typeface="宋体" charset="0"/>
              </a:rPr>
              <a:t>fishing -&gt; Phishing</a:t>
            </a:r>
          </a:p>
          <a:p>
            <a:pPr lvl="1"/>
            <a:r>
              <a:rPr lang="en-US" altLang="zh-CN" sz="2000">
                <a:latin typeface="Verdana" charset="0"/>
                <a:ea typeface="宋体" charset="0"/>
              </a:rPr>
              <a:t>Hacker culture: f -&gt; ph</a:t>
            </a:r>
          </a:p>
          <a:p>
            <a:r>
              <a:rPr lang="zh-CN" altLang="en-US" sz="2400">
                <a:latin typeface="Verdana" charset="0"/>
                <a:ea typeface="宋体" charset="0"/>
              </a:rPr>
              <a:t>目标：获取个人敏感信息</a:t>
            </a:r>
          </a:p>
          <a:p>
            <a:pPr lvl="1"/>
            <a:r>
              <a:rPr lang="zh-CN" altLang="en-US" sz="2000">
                <a:latin typeface="Verdana" charset="0"/>
                <a:ea typeface="宋体" charset="0"/>
              </a:rPr>
              <a:t>用户名、口令、帐号</a:t>
            </a:r>
            <a:r>
              <a:rPr lang="en-US" altLang="zh-CN" sz="2000">
                <a:latin typeface="Verdana" charset="0"/>
                <a:ea typeface="宋体" charset="0"/>
              </a:rPr>
              <a:t>ID</a:t>
            </a:r>
          </a:p>
          <a:p>
            <a:pPr lvl="1"/>
            <a:r>
              <a:rPr lang="zh-CN" altLang="en-US" sz="2000">
                <a:latin typeface="Verdana" charset="0"/>
                <a:ea typeface="宋体" charset="0"/>
              </a:rPr>
              <a:t>网银、</a:t>
            </a:r>
            <a:r>
              <a:rPr lang="en-US" altLang="zh-CN" sz="2000">
                <a:latin typeface="Verdana" charset="0"/>
                <a:ea typeface="宋体" charset="0"/>
              </a:rPr>
              <a:t>ATM PIN</a:t>
            </a:r>
            <a:r>
              <a:rPr lang="zh-CN" altLang="en-US" sz="2000">
                <a:latin typeface="Verdana" charset="0"/>
                <a:ea typeface="宋体" charset="0"/>
              </a:rPr>
              <a:t>码或信用卡信息</a:t>
            </a:r>
          </a:p>
          <a:p>
            <a:r>
              <a:rPr lang="zh-CN" altLang="en-US" sz="2400">
                <a:latin typeface="Verdana" charset="0"/>
                <a:ea typeface="宋体" charset="0"/>
              </a:rPr>
              <a:t>手段：网站钓鱼</a:t>
            </a:r>
          </a:p>
          <a:p>
            <a:pPr lvl="1"/>
            <a:r>
              <a:rPr lang="zh-CN" altLang="en-US" sz="2000">
                <a:latin typeface="Verdana" charset="0"/>
                <a:ea typeface="宋体" charset="0"/>
              </a:rPr>
              <a:t>架设钓鱼网站－目标：知名金融机构及商务网站</a:t>
            </a:r>
          </a:p>
          <a:p>
            <a:pPr lvl="1"/>
            <a:r>
              <a:rPr lang="zh-CN" altLang="en-US" sz="2000">
                <a:latin typeface="Verdana" charset="0"/>
                <a:ea typeface="宋体" charset="0"/>
              </a:rPr>
              <a:t>发送大量欺骗性垃圾邮件</a:t>
            </a:r>
            <a:endParaRPr lang="en-US" altLang="zh-CN" sz="2000">
              <a:latin typeface="Verdana" charset="0"/>
              <a:ea typeface="宋体" charset="0"/>
            </a:endParaRPr>
          </a:p>
          <a:p>
            <a:pPr lvl="1"/>
            <a:r>
              <a:rPr lang="zh-CN" altLang="en-US" sz="2000">
                <a:latin typeface="Verdana" charset="0"/>
                <a:ea typeface="宋体" charset="0"/>
              </a:rPr>
              <a:t>诱骗因特网用户访问钓鱼网站并以敏感信息登录</a:t>
            </a:r>
          </a:p>
          <a:p>
            <a:pPr lvl="1"/>
            <a:r>
              <a:rPr lang="zh-CN" altLang="en-US" sz="2000">
                <a:latin typeface="Verdana" charset="0"/>
                <a:ea typeface="宋体" charset="0"/>
              </a:rPr>
              <a:t>滥用个人敏感信息</a:t>
            </a:r>
          </a:p>
          <a:p>
            <a:pPr lvl="2"/>
            <a:r>
              <a:rPr lang="zh-CN" altLang="en-US" sz="1800">
                <a:latin typeface="Verdana" charset="0"/>
                <a:ea typeface="宋体" charset="0"/>
              </a:rPr>
              <a:t>资金转账－经济利益，冒用身份－犯罪目的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1475656" y="260648"/>
            <a:ext cx="8001000" cy="531912"/>
          </a:xfrm>
        </p:spPr>
        <p:txBody>
          <a:bodyPr/>
          <a:lstStyle/>
          <a:p>
            <a:r>
              <a:rPr lang="zh-CN" altLang="en-US" dirty="0">
                <a:latin typeface="Verdana" charset="0"/>
                <a:ea typeface="宋体" charset="0"/>
              </a:rPr>
              <a:t>钓鱼攻击策略－架设钓鱼网站</a:t>
            </a:r>
          </a:p>
        </p:txBody>
      </p:sp>
      <p:sp>
        <p:nvSpPr>
          <p:cNvPr id="20483" name="Rectangle 3"/>
          <p:cNvSpPr>
            <a:spLocks noGrp="1" noChangeArrowheads="1"/>
          </p:cNvSpPr>
          <p:nvPr>
            <p:ph type="body" idx="1"/>
          </p:nvPr>
        </p:nvSpPr>
        <p:spPr/>
        <p:txBody>
          <a:bodyPr/>
          <a:lstStyle/>
          <a:p>
            <a:pPr>
              <a:lnSpc>
                <a:spcPct val="90000"/>
              </a:lnSpc>
            </a:pPr>
            <a:r>
              <a:rPr lang="zh-CN" altLang="en-US">
                <a:latin typeface="Verdana" charset="0"/>
                <a:ea typeface="宋体" charset="0"/>
              </a:rPr>
              <a:t>大规模扫描有漏洞的主机并攻陷主机</a:t>
            </a:r>
          </a:p>
          <a:p>
            <a:pPr lvl="1">
              <a:lnSpc>
                <a:spcPct val="90000"/>
              </a:lnSpc>
            </a:pPr>
            <a:r>
              <a:rPr lang="zh-CN" altLang="en-US">
                <a:latin typeface="Verdana" charset="0"/>
                <a:ea typeface="宋体" charset="0"/>
              </a:rPr>
              <a:t>批扫描工具，自动攻击工具</a:t>
            </a:r>
            <a:endParaRPr lang="en-US" altLang="zh-CN">
              <a:latin typeface="Verdana" charset="0"/>
              <a:ea typeface="宋体" charset="0"/>
            </a:endParaRPr>
          </a:p>
          <a:p>
            <a:pPr>
              <a:lnSpc>
                <a:spcPct val="90000"/>
              </a:lnSpc>
            </a:pPr>
            <a:r>
              <a:rPr lang="zh-CN" altLang="en-US">
                <a:latin typeface="Verdana" charset="0"/>
                <a:ea typeface="宋体" charset="0"/>
              </a:rPr>
              <a:t>架设钓鱼网站</a:t>
            </a:r>
          </a:p>
          <a:p>
            <a:pPr lvl="1">
              <a:lnSpc>
                <a:spcPct val="90000"/>
              </a:lnSpc>
            </a:pPr>
            <a:r>
              <a:rPr lang="zh-CN" altLang="en-US">
                <a:latin typeface="Verdana" charset="0"/>
                <a:ea typeface="宋体" charset="0"/>
              </a:rPr>
              <a:t>前台假冒网站：知名的金融机构、在线电子商务网站</a:t>
            </a:r>
          </a:p>
          <a:p>
            <a:pPr lvl="2">
              <a:lnSpc>
                <a:spcPct val="90000"/>
              </a:lnSpc>
            </a:pPr>
            <a:r>
              <a:rPr lang="zh-CN" altLang="en-US">
                <a:latin typeface="Verdana" charset="0"/>
                <a:ea typeface="宋体" charset="0"/>
              </a:rPr>
              <a:t>组织性：集中服务器上存放多个目标的钓鱼网站页面脚本</a:t>
            </a:r>
            <a:endParaRPr lang="en-US" altLang="zh-CN">
              <a:latin typeface="Verdana" charset="0"/>
              <a:ea typeface="宋体" charset="0"/>
            </a:endParaRPr>
          </a:p>
          <a:p>
            <a:pPr lvl="1">
              <a:lnSpc>
                <a:spcPct val="90000"/>
              </a:lnSpc>
            </a:pPr>
            <a:r>
              <a:rPr lang="zh-CN" altLang="en-US">
                <a:latin typeface="Verdana" charset="0"/>
                <a:ea typeface="宋体" charset="0"/>
              </a:rPr>
              <a:t>后台脚本：收集、验证用户输入，并通过某种渠道转发给钓鱼者</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a:xfrm>
            <a:off x="1691680" y="188640"/>
            <a:ext cx="8001000" cy="747936"/>
          </a:xfrm>
        </p:spPr>
        <p:txBody>
          <a:bodyPr/>
          <a:lstStyle/>
          <a:p>
            <a:r>
              <a:rPr lang="zh-CN" altLang="en-US" dirty="0">
                <a:latin typeface="Verdana" charset="0"/>
                <a:ea typeface="宋体" charset="0"/>
              </a:rPr>
              <a:t>钓鱼攻击策略－欺骗技术</a:t>
            </a:r>
          </a:p>
        </p:txBody>
      </p:sp>
      <p:sp>
        <p:nvSpPr>
          <p:cNvPr id="21507" name="Rectangle 3"/>
          <p:cNvSpPr>
            <a:spLocks noGrp="1" noChangeArrowheads="1"/>
          </p:cNvSpPr>
          <p:nvPr>
            <p:ph type="body" idx="1"/>
          </p:nvPr>
        </p:nvSpPr>
        <p:spPr/>
        <p:txBody>
          <a:bodyPr/>
          <a:lstStyle/>
          <a:p>
            <a:r>
              <a:rPr lang="zh-CN" altLang="en-US" sz="2800">
                <a:latin typeface="Verdana" charset="0"/>
                <a:ea typeface="宋体" charset="0"/>
              </a:rPr>
              <a:t>欺骗用户访问钓鱼网站</a:t>
            </a:r>
          </a:p>
          <a:p>
            <a:pPr lvl="1"/>
            <a:r>
              <a:rPr lang="en-US" altLang="zh-CN" sz="2400">
                <a:latin typeface="Verdana" charset="0"/>
                <a:ea typeface="宋体" charset="0"/>
              </a:rPr>
              <a:t>DNS</a:t>
            </a:r>
            <a:r>
              <a:rPr lang="zh-CN" altLang="en-US" sz="2400">
                <a:latin typeface="Verdana" charset="0"/>
                <a:ea typeface="宋体" charset="0"/>
              </a:rPr>
              <a:t>中毒攻击</a:t>
            </a:r>
          </a:p>
          <a:p>
            <a:pPr lvl="1"/>
            <a:r>
              <a:rPr lang="en-US" altLang="zh-CN" sz="2400">
                <a:latin typeface="Verdana" charset="0"/>
                <a:ea typeface="宋体" charset="0"/>
              </a:rPr>
              <a:t>Pharming </a:t>
            </a:r>
            <a:r>
              <a:rPr lang="zh-CN" altLang="en-US" sz="2400">
                <a:latin typeface="Verdana" charset="0"/>
                <a:ea typeface="宋体" charset="0"/>
              </a:rPr>
              <a:t>－ 网络流量重定向</a:t>
            </a:r>
          </a:p>
          <a:p>
            <a:pPr lvl="1"/>
            <a:r>
              <a:rPr lang="en-US" altLang="zh-CN" sz="2400">
                <a:latin typeface="Verdana" charset="0"/>
                <a:ea typeface="宋体" charset="0"/>
              </a:rPr>
              <a:t>(</a:t>
            </a:r>
            <a:r>
              <a:rPr lang="zh-CN" altLang="en-US" sz="2400">
                <a:latin typeface="Verdana" charset="0"/>
                <a:ea typeface="宋体" charset="0"/>
              </a:rPr>
              <a:t>自动化</a:t>
            </a:r>
            <a:r>
              <a:rPr lang="en-US" altLang="zh-CN" sz="2400">
                <a:latin typeface="Verdana" charset="0"/>
                <a:ea typeface="宋体" charset="0"/>
              </a:rPr>
              <a:t>)</a:t>
            </a:r>
            <a:r>
              <a:rPr lang="zh-CN" altLang="en-US" sz="2400">
                <a:latin typeface="Verdana" charset="0"/>
                <a:ea typeface="宋体" charset="0"/>
              </a:rPr>
              <a:t>社会工程学－欺骗性垃圾邮件</a:t>
            </a:r>
          </a:p>
          <a:p>
            <a:r>
              <a:rPr lang="zh-CN" altLang="en-US" sz="2800">
                <a:latin typeface="Verdana" charset="0"/>
                <a:ea typeface="宋体" charset="0"/>
              </a:rPr>
              <a:t>欺骗性垃圾邮件</a:t>
            </a:r>
          </a:p>
          <a:p>
            <a:pPr lvl="1"/>
            <a:r>
              <a:rPr lang="zh-CN" altLang="en-US" sz="2400">
                <a:latin typeface="Verdana" charset="0"/>
                <a:ea typeface="宋体" charset="0"/>
              </a:rPr>
              <a:t>发送途径－难以追踪</a:t>
            </a:r>
          </a:p>
          <a:p>
            <a:pPr lvl="2"/>
            <a:r>
              <a:rPr lang="zh-CN" altLang="en-US" sz="2000">
                <a:latin typeface="Verdana" charset="0"/>
                <a:ea typeface="宋体" charset="0"/>
              </a:rPr>
              <a:t>境外的开放邮件服务器，僵尸网络</a:t>
            </a:r>
          </a:p>
          <a:p>
            <a:pPr lvl="1"/>
            <a:r>
              <a:rPr lang="zh-CN" altLang="en-US" sz="2400">
                <a:latin typeface="Verdana" charset="0"/>
                <a:ea typeface="宋体" charset="0"/>
              </a:rPr>
              <a:t>发送源－冒充知名权威机构</a:t>
            </a:r>
          </a:p>
          <a:p>
            <a:pPr lvl="1"/>
            <a:r>
              <a:rPr lang="zh-CN" altLang="en-US" sz="2400">
                <a:latin typeface="Verdana" charset="0"/>
                <a:ea typeface="宋体" charset="0"/>
              </a:rPr>
              <a:t>发送内容－安全理由、紧急事件，欺骗用户访问钓鱼网站，给出敏感个人信息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4677BA95-0B3B-D046-8195-08E81872E3EF}" type="datetime2">
              <a:rPr lang="zh-CN" altLang="en-US" sz="1200"/>
              <a:pPr eaLnBrk="1" hangingPunct="1"/>
              <a:t>2022年9月2日</a:t>
            </a:fld>
            <a:endParaRPr lang="en-US" altLang="zh-CN" sz="1200"/>
          </a:p>
        </p:txBody>
      </p:sp>
      <p:sp>
        <p:nvSpPr>
          <p:cNvPr id="1741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97126BCD-A905-904E-AFA2-6CC827807FC1}" type="slidenum">
              <a:rPr lang="en-US" altLang="zh-CN" sz="1200"/>
              <a:pPr eaLnBrk="1" hangingPunct="1"/>
              <a:t>2</a:t>
            </a:fld>
            <a:endParaRPr lang="en-US" altLang="zh-CN" sz="1200"/>
          </a:p>
        </p:txBody>
      </p:sp>
      <p:sp>
        <p:nvSpPr>
          <p:cNvPr id="17413" name="Rectangle 2"/>
          <p:cNvSpPr>
            <a:spLocks noGrp="1" noChangeArrowheads="1"/>
          </p:cNvSpPr>
          <p:nvPr>
            <p:ph type="title"/>
          </p:nvPr>
        </p:nvSpPr>
        <p:spPr>
          <a:xfrm>
            <a:off x="1619672" y="260648"/>
            <a:ext cx="8001000" cy="675928"/>
          </a:xfrm>
        </p:spPr>
        <p:txBody>
          <a:bodyPr/>
          <a:lstStyle/>
          <a:p>
            <a:pPr eaLnBrk="1" hangingPunct="1"/>
            <a:r>
              <a:rPr lang="zh-CN" altLang="en-US" dirty="0">
                <a:latin typeface="Verdana" charset="0"/>
                <a:ea typeface="宋体" charset="0"/>
              </a:rPr>
              <a:t>内容</a:t>
            </a:r>
          </a:p>
        </p:txBody>
      </p:sp>
      <p:sp>
        <p:nvSpPr>
          <p:cNvPr id="17414" name="Rectangle 3"/>
          <p:cNvSpPr>
            <a:spLocks noGrp="1" noChangeArrowheads="1"/>
          </p:cNvSpPr>
          <p:nvPr>
            <p:ph type="body" idx="1"/>
          </p:nvPr>
        </p:nvSpPr>
        <p:spPr/>
        <p:txBody>
          <a:bodyPr/>
          <a:lstStyle/>
          <a:p>
            <a:pPr marL="571500" indent="-571500" eaLnBrk="1" hangingPunct="1">
              <a:buFont typeface="Wingdings" charset="0"/>
              <a:buAutoNum type="arabicPeriod"/>
            </a:pPr>
            <a:r>
              <a:rPr lang="en-US" altLang="zh-CN" sz="2800" dirty="0">
                <a:solidFill>
                  <a:schemeClr val="accent2"/>
                </a:solidFill>
              </a:rPr>
              <a:t>Web</a:t>
            </a:r>
            <a:r>
              <a:rPr lang="zh-CN" altLang="en-US" sz="2800" dirty="0">
                <a:solidFill>
                  <a:schemeClr val="accent2"/>
                </a:solidFill>
              </a:rPr>
              <a:t>浏览器的技术发展与安全威胁</a:t>
            </a:r>
            <a:endParaRPr lang="en-US" altLang="zh-CN" sz="2800" dirty="0">
              <a:solidFill>
                <a:schemeClr val="accent2"/>
              </a:solidFill>
            </a:endParaRPr>
          </a:p>
          <a:p>
            <a:pPr marL="571500" indent="-571500" eaLnBrk="1" hangingPunct="1">
              <a:buFont typeface="Wingdings" charset="0"/>
              <a:buAutoNum type="arabicPeriod"/>
            </a:pPr>
            <a:r>
              <a:rPr lang="zh-CN" altLang="en-US" sz="2800" dirty="0">
                <a:latin typeface="Verdana" charset="0"/>
                <a:ea typeface="黑体" charset="0"/>
                <a:cs typeface="黑体" charset="0"/>
              </a:rPr>
              <a:t>网络钓鱼</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恶意木马与流氓软件下载</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网页木马－浏览器渗透攻击</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不良信息内容过滤</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p:cNvSpPr>
          <p:nvPr>
            <p:ph type="title"/>
          </p:nvPr>
        </p:nvSpPr>
        <p:spPr>
          <a:xfrm>
            <a:off x="1619672" y="188640"/>
            <a:ext cx="8001000" cy="747936"/>
          </a:xfrm>
        </p:spPr>
        <p:txBody>
          <a:bodyPr/>
          <a:lstStyle/>
          <a:p>
            <a:r>
              <a:rPr lang="zh-CN" altLang="en-US" dirty="0">
                <a:latin typeface="Verdana" charset="0"/>
                <a:ea typeface="宋体" charset="0"/>
              </a:rPr>
              <a:t>网络钓鱼邮件示例</a:t>
            </a:r>
          </a:p>
        </p:txBody>
      </p:sp>
      <p:sp>
        <p:nvSpPr>
          <p:cNvPr id="22531" name="内容占位符 2"/>
          <p:cNvSpPr>
            <a:spLocks noGrp="1"/>
          </p:cNvSpPr>
          <p:nvPr>
            <p:ph idx="1"/>
          </p:nvPr>
        </p:nvSpPr>
        <p:spPr/>
        <p:txBody>
          <a:bodyPr/>
          <a:lstStyle/>
          <a:p>
            <a:r>
              <a:rPr lang="zh-CN" altLang="en-US">
                <a:latin typeface="Verdana" charset="0"/>
                <a:ea typeface="宋体" charset="0"/>
              </a:rPr>
              <a:t>标题：中国工商银行系统升级公告</a:t>
            </a:r>
            <a:endParaRPr lang="en-US" altLang="zh-CN">
              <a:latin typeface="Verdana" charset="0"/>
              <a:ea typeface="宋体" charset="0"/>
            </a:endParaRPr>
          </a:p>
          <a:p>
            <a:r>
              <a:rPr lang="zh-CN" altLang="en-US">
                <a:latin typeface="Verdana" charset="0"/>
                <a:ea typeface="宋体" charset="0"/>
              </a:rPr>
              <a:t>正文：</a:t>
            </a:r>
            <a:endParaRPr lang="en-US" altLang="zh-CN">
              <a:latin typeface="Verdana" charset="0"/>
              <a:ea typeface="宋体" charset="0"/>
            </a:endParaRPr>
          </a:p>
          <a:p>
            <a:pPr lvl="1"/>
            <a:r>
              <a:rPr lang="zh-CN" altLang="en-US">
                <a:latin typeface="Verdana" charset="0"/>
                <a:ea typeface="宋体" charset="0"/>
              </a:rPr>
              <a:t>尊敬的客户，为了确保你的账户的正常使用，请及时升级您的个人网上银行信息，否则您的账户将被终止。</a:t>
            </a:r>
            <a:endParaRPr lang="en-US" altLang="zh-CN">
              <a:latin typeface="Verdana" charset="0"/>
              <a:ea typeface="宋体" charset="0"/>
            </a:endParaRPr>
          </a:p>
          <a:p>
            <a:pPr lvl="1"/>
            <a:r>
              <a:rPr lang="en-US" altLang="zh-CN">
                <a:latin typeface="Verdana" charset="0"/>
                <a:ea typeface="宋体" charset="0"/>
              </a:rPr>
              <a:t>Phishing</a:t>
            </a:r>
            <a:r>
              <a:rPr lang="zh-CN" altLang="en-US">
                <a:latin typeface="Verdana" charset="0"/>
                <a:ea typeface="宋体" charset="0"/>
              </a:rPr>
              <a:t>链接</a:t>
            </a:r>
          </a:p>
        </p:txBody>
      </p:sp>
      <p:sp>
        <p:nvSpPr>
          <p:cNvPr id="2253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AB857AB4-6F4E-274D-97D0-E2605F7BE42A}" type="datetime2">
              <a:rPr lang="zh-CN" altLang="en-US" sz="1200"/>
              <a:pPr eaLnBrk="1" hangingPunct="1"/>
              <a:t>2022年9月2日</a:t>
            </a:fld>
            <a:endParaRPr lang="en-US" altLang="zh-CN" sz="1200"/>
          </a:p>
        </p:txBody>
      </p:sp>
      <p:sp>
        <p:nvSpPr>
          <p:cNvPr id="225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51CBA71C-DA7B-7243-808B-B81E3EA2CCA3}" type="slidenum">
              <a:rPr lang="en-US" altLang="zh-CN" sz="1200"/>
              <a:pPr eaLnBrk="1" hangingPunct="1"/>
              <a:t>20</a:t>
            </a:fld>
            <a:endParaRPr lang="en-US" altLang="zh-CN"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a:xfrm>
            <a:off x="1619672" y="188640"/>
            <a:ext cx="8001000" cy="531912"/>
          </a:xfrm>
        </p:spPr>
        <p:txBody>
          <a:bodyPr/>
          <a:lstStyle/>
          <a:p>
            <a:r>
              <a:rPr lang="zh-CN" altLang="en-US" dirty="0">
                <a:latin typeface="Verdana" charset="0"/>
                <a:ea typeface="宋体" charset="0"/>
              </a:rPr>
              <a:t>钓鱼攻击策略－欺骗的技巧</a:t>
            </a:r>
          </a:p>
        </p:txBody>
      </p:sp>
      <p:sp>
        <p:nvSpPr>
          <p:cNvPr id="23555" name="Rectangle 3"/>
          <p:cNvSpPr>
            <a:spLocks noGrp="1" noChangeArrowheads="1"/>
          </p:cNvSpPr>
          <p:nvPr>
            <p:ph idx="1"/>
          </p:nvPr>
        </p:nvSpPr>
        <p:spPr/>
        <p:txBody>
          <a:bodyPr/>
          <a:lstStyle/>
          <a:p>
            <a:pPr>
              <a:lnSpc>
                <a:spcPct val="80000"/>
              </a:lnSpc>
            </a:pPr>
            <a:r>
              <a:rPr lang="zh-CN" altLang="en-US" sz="2800">
                <a:latin typeface="Verdana" charset="0"/>
                <a:ea typeface="宋体" charset="0"/>
              </a:rPr>
              <a:t>使用</a:t>
            </a:r>
            <a:r>
              <a:rPr lang="en-US" altLang="zh-CN" sz="2800">
                <a:latin typeface="Verdana" charset="0"/>
                <a:ea typeface="宋体" charset="0"/>
              </a:rPr>
              <a:t>IP</a:t>
            </a:r>
            <a:r>
              <a:rPr lang="zh-CN" altLang="en-US" sz="2800">
                <a:latin typeface="Verdana" charset="0"/>
                <a:ea typeface="宋体" charset="0"/>
              </a:rPr>
              <a:t>地址代替域名</a:t>
            </a:r>
          </a:p>
          <a:p>
            <a:pPr>
              <a:lnSpc>
                <a:spcPct val="80000"/>
              </a:lnSpc>
            </a:pPr>
            <a:r>
              <a:rPr lang="zh-CN" altLang="en-US" sz="2800">
                <a:latin typeface="Verdana" charset="0"/>
                <a:ea typeface="宋体" charset="0"/>
              </a:rPr>
              <a:t>注册发音相近或形似</a:t>
            </a:r>
            <a:r>
              <a:rPr lang="en-US" altLang="zh-CN" sz="2800">
                <a:latin typeface="Verdana" charset="0"/>
                <a:ea typeface="宋体" charset="0"/>
              </a:rPr>
              <a:t>DNS</a:t>
            </a:r>
            <a:r>
              <a:rPr lang="zh-CN" altLang="en-US" sz="2800">
                <a:latin typeface="Verdana" charset="0"/>
                <a:ea typeface="宋体" charset="0"/>
              </a:rPr>
              <a:t>域名</a:t>
            </a:r>
            <a:r>
              <a:rPr lang="en-US" altLang="zh-CN" sz="2800">
                <a:latin typeface="Verdana" charset="0"/>
                <a:ea typeface="宋体" charset="0"/>
              </a:rPr>
              <a:t>:Unicode</a:t>
            </a:r>
            <a:r>
              <a:rPr lang="zh-CN" altLang="en-US" sz="2800">
                <a:latin typeface="Verdana" charset="0"/>
                <a:ea typeface="宋体" charset="0"/>
              </a:rPr>
              <a:t>字符</a:t>
            </a:r>
          </a:p>
          <a:p>
            <a:pPr>
              <a:lnSpc>
                <a:spcPct val="80000"/>
              </a:lnSpc>
            </a:pPr>
            <a:r>
              <a:rPr lang="zh-CN" altLang="en-US" sz="2800">
                <a:latin typeface="Verdana" charset="0"/>
                <a:ea typeface="宋体" charset="0"/>
              </a:rPr>
              <a:t>多数真实的链接中混杂关键的指向假冒钓鱼网站的链接</a:t>
            </a:r>
          </a:p>
          <a:p>
            <a:pPr>
              <a:lnSpc>
                <a:spcPct val="80000"/>
              </a:lnSpc>
            </a:pPr>
            <a:r>
              <a:rPr lang="zh-CN" altLang="en-US" sz="2800">
                <a:latin typeface="Verdana" charset="0"/>
                <a:ea typeface="宋体" charset="0"/>
              </a:rPr>
              <a:t>对链接</a:t>
            </a:r>
            <a:r>
              <a:rPr lang="en-US" altLang="zh-CN" sz="2800">
                <a:latin typeface="Verdana" charset="0"/>
                <a:ea typeface="宋体" charset="0"/>
              </a:rPr>
              <a:t>URL</a:t>
            </a:r>
            <a:r>
              <a:rPr lang="zh-CN" altLang="en-US" sz="2800">
                <a:latin typeface="Verdana" charset="0"/>
                <a:ea typeface="宋体" charset="0"/>
              </a:rPr>
              <a:t>进行编码和混淆</a:t>
            </a:r>
          </a:p>
          <a:p>
            <a:pPr>
              <a:lnSpc>
                <a:spcPct val="80000"/>
              </a:lnSpc>
            </a:pPr>
            <a:r>
              <a:rPr lang="zh-CN" altLang="en-US" sz="2800">
                <a:latin typeface="Verdana" charset="0"/>
                <a:ea typeface="宋体" charset="0"/>
              </a:rPr>
              <a:t>攻击浏览器，隐藏消息内容的本质</a:t>
            </a:r>
          </a:p>
          <a:p>
            <a:pPr>
              <a:lnSpc>
                <a:spcPct val="80000"/>
              </a:lnSpc>
            </a:pPr>
            <a:r>
              <a:rPr lang="zh-CN" altLang="en-US" sz="2800">
                <a:latin typeface="Verdana" charset="0"/>
                <a:ea typeface="宋体" charset="0"/>
              </a:rPr>
              <a:t>假冒钓鱼网站的透明性</a:t>
            </a:r>
          </a:p>
          <a:p>
            <a:pPr>
              <a:lnSpc>
                <a:spcPct val="80000"/>
              </a:lnSpc>
            </a:pPr>
            <a:r>
              <a:rPr lang="zh-CN" altLang="en-US" sz="2800">
                <a:latin typeface="Verdana" charset="0"/>
                <a:ea typeface="宋体" charset="0"/>
              </a:rPr>
              <a:t>恶意软件安装浏览器助手工具</a:t>
            </a:r>
          </a:p>
          <a:p>
            <a:pPr>
              <a:lnSpc>
                <a:spcPct val="80000"/>
              </a:lnSpc>
            </a:pPr>
            <a:r>
              <a:rPr lang="zh-CN" altLang="en-US" sz="2800">
                <a:latin typeface="Verdana" charset="0"/>
                <a:ea typeface="宋体" charset="0"/>
              </a:rPr>
              <a:t>修改本地</a:t>
            </a:r>
            <a:r>
              <a:rPr lang="en-US" altLang="zh-CN" sz="2800">
                <a:latin typeface="Verdana" charset="0"/>
                <a:ea typeface="宋体" charset="0"/>
              </a:rPr>
              <a:t>DNS</a:t>
            </a:r>
            <a:r>
              <a:rPr lang="zh-CN" altLang="en-US" sz="2800">
                <a:latin typeface="Verdana" charset="0"/>
                <a:ea typeface="宋体" charset="0"/>
              </a:rPr>
              <a:t>域名和</a:t>
            </a:r>
            <a:r>
              <a:rPr lang="en-US" altLang="zh-CN" sz="2800">
                <a:latin typeface="Verdana" charset="0"/>
                <a:ea typeface="宋体" charset="0"/>
              </a:rPr>
              <a:t>IP</a:t>
            </a:r>
            <a:r>
              <a:rPr lang="zh-CN" altLang="en-US" sz="2800">
                <a:latin typeface="Verdana" charset="0"/>
                <a:ea typeface="宋体" charset="0"/>
              </a:rPr>
              <a:t>地址映射</a:t>
            </a:r>
            <a:r>
              <a:rPr lang="en-US" altLang="zh-CN" sz="2800">
                <a:latin typeface="Verdana" charset="0"/>
                <a:ea typeface="宋体" charset="0"/>
              </a:rPr>
              <a:t>hosts</a:t>
            </a:r>
            <a:r>
              <a:rPr lang="zh-CN" altLang="en-US" sz="2800">
                <a:latin typeface="Verdana" charset="0"/>
                <a:ea typeface="宋体" charset="0"/>
              </a:rPr>
              <a:t>文件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a:xfrm>
            <a:off x="1619672" y="-171400"/>
            <a:ext cx="8229600" cy="1143000"/>
          </a:xfrm>
        </p:spPr>
        <p:txBody>
          <a:bodyPr/>
          <a:lstStyle/>
          <a:p>
            <a:r>
              <a:rPr lang="zh-CN" altLang="en-US" dirty="0">
                <a:latin typeface="Verdana" charset="0"/>
                <a:ea typeface="宋体" charset="0"/>
              </a:rPr>
              <a:t>蜜罐实际捕获的</a:t>
            </a:r>
            <a:r>
              <a:rPr lang="en-US" altLang="zh-CN" dirty="0">
                <a:latin typeface="Verdana" charset="0"/>
                <a:ea typeface="宋体" charset="0"/>
              </a:rPr>
              <a:t>Phishing</a:t>
            </a:r>
            <a:r>
              <a:rPr lang="zh-CN" altLang="en-US" dirty="0">
                <a:latin typeface="Verdana" charset="0"/>
                <a:ea typeface="宋体" charset="0"/>
              </a:rPr>
              <a:t>案例</a:t>
            </a:r>
          </a:p>
        </p:txBody>
      </p:sp>
      <p:sp>
        <p:nvSpPr>
          <p:cNvPr id="24579" name="Rectangle 4"/>
          <p:cNvSpPr>
            <a:spLocks noChangeArrowheads="1"/>
          </p:cNvSpPr>
          <p:nvPr/>
        </p:nvSpPr>
        <p:spPr bwMode="auto">
          <a:xfrm>
            <a:off x="0" y="1387475"/>
            <a:ext cx="9144000" cy="0"/>
          </a:xfrm>
          <a:prstGeom prst="rect">
            <a:avLst/>
          </a:prstGeom>
          <a:solidFill>
            <a:srgbClr val="DDE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endParaRPr lang="zh-CN" altLang="en-US"/>
          </a:p>
        </p:txBody>
      </p:sp>
      <p:graphicFrame>
        <p:nvGraphicFramePr>
          <p:cNvPr id="18701" name="Group 269"/>
          <p:cNvGraphicFramePr>
            <a:graphicFrameLocks noGrp="1"/>
          </p:cNvGraphicFramePr>
          <p:nvPr/>
        </p:nvGraphicFramePr>
        <p:xfrm>
          <a:off x="457200" y="1066800"/>
          <a:ext cx="8229600" cy="5601335"/>
        </p:xfrm>
        <a:graphic>
          <a:graphicData uri="http://schemas.openxmlformats.org/drawingml/2006/table">
            <a:tbl>
              <a:tblPr/>
              <a:tblGrid>
                <a:gridCol w="15240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Arial, Helvetica, sans-serif" charset="0"/>
                          <a:ea typeface="宋体" charset="0"/>
                          <a:cs typeface="宋体" charset="0"/>
                        </a:rPr>
                        <a:t>数据</a:t>
                      </a:r>
                      <a:endParaRPr kumimoji="0" lang="zh-CN" altLang="en-US" sz="2400" b="0" i="0" u="none" strike="noStrike" cap="none" normalizeH="0" baseline="0" dirty="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Helvetica, sans-serif" charset="0"/>
                          <a:ea typeface="宋体" charset="0"/>
                          <a:cs typeface="宋体" charset="0"/>
                        </a:rPr>
                        <a:t>德国案例</a:t>
                      </a:r>
                      <a:r>
                        <a:rPr kumimoji="0" lang="zh-CN" altLang="en-US" sz="1400" b="1"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Helvetica, sans-serif" charset="0"/>
                          <a:ea typeface="宋体" charset="0"/>
                          <a:cs typeface="宋体" charset="0"/>
                        </a:rPr>
                        <a:t>英国案例</a:t>
                      </a:r>
                      <a:r>
                        <a:rPr kumimoji="0" lang="zh-CN" altLang="en-US" sz="1400" b="1"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0"/>
                  </a:ext>
                </a:extLst>
              </a:tr>
              <a:tr h="2714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被攻陷的蜜罐</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Redhat Linux 7.1 x86. </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Redhat Linux 7.3 x86. </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1"/>
                  </a:ext>
                </a:extLst>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部署位置</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德国企业网络</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英国</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ISP</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数据中心</a:t>
                      </a:r>
                      <a:r>
                        <a:rPr kumimoji="0" lang="zh-CN" altLang="en-US" sz="1400" b="0" i="0" u="none" strike="noStrike" cap="none" normalizeH="0" baseline="0">
                          <a:ln>
                            <a:noFill/>
                          </a:ln>
                          <a:solidFill>
                            <a:schemeClr val="tx1"/>
                          </a:solidFill>
                          <a:effectLst/>
                          <a:latin typeface="Times New Roman" charset="0"/>
                          <a:ea typeface="宋体"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2"/>
                  </a:ext>
                </a:extLst>
              </a:tr>
              <a:tr h="2714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攻击方法</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"Superwu" autorooter.</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Mole  mass scanner.</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3"/>
                  </a:ext>
                </a:extLst>
              </a:tr>
              <a:tr h="441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被利用的漏洞</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Wu-Ftpd File globbing heap corruption vulnerability </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NETBIOS SMB trans2open buffer overflow</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4"/>
                  </a:ext>
                </a:extLst>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获得的访问权限</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Root. </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Root. </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5"/>
                  </a:ext>
                </a:extLst>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安装的</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Rootkit</a:t>
                      </a: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Simple rootkits that backdoors binaries. </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SHV4 rootkit</a:t>
                      </a:r>
                      <a:endParaRPr kumimoji="0" lang="en-US" altLang="zh-CN" sz="2400" b="0" i="0" u="none" strike="noStrike" cap="none" normalizeH="0" baseline="0">
                        <a:ln>
                          <a:noFill/>
                        </a:ln>
                        <a:solidFill>
                          <a:schemeClr val="tx1"/>
                        </a:solidFill>
                        <a:effectLst/>
                        <a:latin typeface="Arial" charset="0"/>
                        <a:ea typeface="Arial, Helvetica, sans-serif"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6"/>
                  </a:ext>
                </a:extLst>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可能的攻击者</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未知</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来自罗马尼亚的拨号</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IP</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网络的多个组织</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7"/>
                  </a:ext>
                </a:extLst>
              </a:tr>
              <a:tr h="441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网站行为</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下载多个构建好的以</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eBay</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和多家美国银行为目标的钓鱼网站</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下载一个预先构建的以一家美国主要银行为目标的钓鱼网站</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8"/>
                  </a:ext>
                </a:extLst>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服务器端后台处理</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用于验证用户输入的</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PHP</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脚本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拥有更高级用户输入验证和数据分类的</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PHP</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脚本</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09"/>
                  </a:ext>
                </a:extLst>
              </a:tr>
              <a:tr h="441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电子邮件活动</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企图发送垃圾邮件</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 </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但被</a:t>
                      </a:r>
                      <a:r>
                        <a:rPr kumimoji="0" lang="en-US" altLang="zh-CN" sz="1400" b="0" i="0" u="none" strike="noStrike" cap="none" normalizeH="0" baseline="0">
                          <a:ln>
                            <a:noFill/>
                          </a:ln>
                          <a:solidFill>
                            <a:schemeClr val="tx1"/>
                          </a:solidFill>
                          <a:effectLst/>
                          <a:latin typeface="Times New Roman" charset="0"/>
                          <a:ea typeface="宋体" charset="0"/>
                          <a:cs typeface="宋体" charset="0"/>
                        </a:rPr>
                        <a:t>Honeywall</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所拦截</a:t>
                      </a:r>
                      <a:r>
                        <a:rPr kumimoji="0" lang="en-US" altLang="zh-CN" sz="1400" b="0" i="0" u="none" strike="noStrike" cap="none" normalizeH="0" baseline="0">
                          <a:ln>
                            <a:noFill/>
                          </a:ln>
                          <a:solidFill>
                            <a:schemeClr val="tx1"/>
                          </a:solidFill>
                          <a:effectLst/>
                          <a:latin typeface="Times New Roman" charset="0"/>
                          <a:ea typeface="宋体" charset="0"/>
                          <a:cs typeface="宋体" charset="0"/>
                        </a:rPr>
                        <a:t>. </a:t>
                      </a: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仅测试了邮件发送，可能是给钓鱼者同伙，</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Improved syntax and presentation. </a:t>
                      </a: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10"/>
                  </a:ext>
                </a:extLst>
              </a:tr>
              <a:tr h="441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群发电子邮件</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从一个中量级</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Email</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地址输入列表进行垃圾邮件群发的</a:t>
                      </a:r>
                      <a:r>
                        <a:rPr kumimoji="0" lang="en-US" altLang="zh-CN" sz="1800" b="0" i="0" u="none" strike="noStrike" cap="none" normalizeH="0" baseline="0">
                          <a:ln>
                            <a:noFill/>
                          </a:ln>
                          <a:solidFill>
                            <a:schemeClr val="tx1"/>
                          </a:solidFill>
                          <a:effectLst/>
                          <a:latin typeface="Garamond" charset="0"/>
                          <a:ea typeface="宋体" charset="0"/>
                          <a:cs typeface="宋体" charset="0"/>
                        </a:rPr>
                        <a:t>Basic PHP script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从一个小量级的</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Email</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地址输入列表进行垃圾邮件群发的</a:t>
                      </a:r>
                      <a:r>
                        <a:rPr kumimoji="0" lang="en-US" altLang="zh-CN" sz="1400" b="0" i="0" u="none" strike="noStrike" cap="none" normalizeH="0" baseline="0">
                          <a:ln>
                            <a:noFill/>
                          </a:ln>
                          <a:solidFill>
                            <a:schemeClr val="tx1"/>
                          </a:solidFill>
                          <a:effectLst/>
                          <a:latin typeface="Times New Roman" charset="0"/>
                          <a:ea typeface="宋体" charset="0"/>
                          <a:cs typeface="宋体" charset="0"/>
                        </a:rPr>
                        <a:t>Basic PHP script </a:t>
                      </a:r>
                      <a:r>
                        <a:rPr kumimoji="0" lang="en-US" altLang="zh-CN" sz="1400" b="0" i="0" u="none" strike="noStrike" cap="none" normalizeH="0" baseline="0">
                          <a:ln>
                            <a:noFill/>
                          </a:ln>
                          <a:solidFill>
                            <a:schemeClr val="tx1"/>
                          </a:solidFill>
                          <a:effectLst/>
                          <a:latin typeface="Arial" charset="0"/>
                          <a:ea typeface="宋体" charset="0"/>
                          <a:cs typeface="宋体" charset="0"/>
                        </a:rPr>
                        <a:t>–</a:t>
                      </a:r>
                      <a:r>
                        <a:rPr kumimoji="0" lang="en-US" altLang="zh-CN" sz="1400" b="0" i="0" u="none" strike="noStrike" cap="none" normalizeH="0" baseline="0">
                          <a:ln>
                            <a:noFill/>
                          </a:ln>
                          <a:solidFill>
                            <a:schemeClr val="tx1"/>
                          </a:solidFill>
                          <a:effectLst/>
                          <a:latin typeface="Times New Roman" charset="0"/>
                          <a:ea typeface="宋体" charset="0"/>
                          <a:cs typeface="宋体" charset="0"/>
                        </a:rPr>
                        <a:t> </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可能仅仅是一次测试</a:t>
                      </a:r>
                      <a:r>
                        <a:rPr kumimoji="0" lang="en-US" altLang="zh-CN" sz="1400" b="0" i="0" u="none" strike="noStrike" cap="none" normalizeH="0" baseline="0">
                          <a:ln>
                            <a:noFill/>
                          </a:ln>
                          <a:solidFill>
                            <a:schemeClr val="tx1"/>
                          </a:solidFill>
                          <a:effectLst/>
                          <a:latin typeface="Times New Roman" charset="0"/>
                          <a:ea typeface="宋体" charset="0"/>
                          <a:cs typeface="宋体" charset="0"/>
                        </a:rPr>
                        <a:t>.</a:t>
                      </a: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11"/>
                  </a:ext>
                </a:extLst>
              </a:tr>
              <a:tr h="663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受害者是否到达钓鱼网站</a:t>
                      </a:r>
                      <a:r>
                        <a:rPr kumimoji="0" lang="zh-CN" altLang="en-US" sz="1400" b="0" i="0" u="none" strike="noStrike" cap="none" normalizeH="0" baseline="0">
                          <a:ln>
                            <a:noFill/>
                          </a:ln>
                          <a:solidFill>
                            <a:schemeClr val="tx1"/>
                          </a:solidFill>
                          <a:effectLst/>
                          <a:latin typeface="Times New Roman" charset="0"/>
                          <a:ea typeface="Arial, Helvetica, sans-serif" charset="0"/>
                          <a:cs typeface="宋体" charset="0"/>
                        </a:rPr>
                        <a:t> </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Helvetica, sans-serif" charset="0"/>
                          <a:ea typeface="宋体" charset="0"/>
                          <a:cs typeface="宋体" charset="0"/>
                        </a:rPr>
                        <a:t>没有，垃圾邮件的发送和对钓鱼网站的访问被阻断</a:t>
                      </a:r>
                      <a:endParaRPr kumimoji="0" lang="zh-CN" altLang="en-US" sz="2400" b="0" i="0" u="none" strike="noStrike" cap="none" normalizeH="0" baseline="0" dirty="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有，在</a:t>
                      </a:r>
                      <a:r>
                        <a:rPr kumimoji="0" lang="en-US" altLang="zh-CN" sz="1400" b="0" i="0" u="none" strike="noStrike" cap="none" normalizeH="0" baseline="0">
                          <a:ln>
                            <a:noFill/>
                          </a:ln>
                          <a:solidFill>
                            <a:schemeClr val="tx1"/>
                          </a:solidFill>
                          <a:effectLst/>
                          <a:latin typeface="Times New Roman" charset="0"/>
                          <a:ea typeface="Arial, Helvetica, sans-serif" charset="0"/>
                          <a:cs typeface="宋体" charset="0"/>
                        </a:rPr>
                        <a:t>4</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天内有</a:t>
                      </a:r>
                      <a:r>
                        <a:rPr kumimoji="0" lang="en-US" altLang="zh-CN" sz="1400" b="0" i="0" u="none" strike="noStrike" cap="none" normalizeH="0" baseline="0">
                          <a:ln>
                            <a:noFill/>
                          </a:ln>
                          <a:solidFill>
                            <a:schemeClr val="tx1"/>
                          </a:solidFill>
                          <a:effectLst/>
                          <a:latin typeface="Times New Roman" charset="0"/>
                          <a:ea typeface="宋体" charset="0"/>
                          <a:cs typeface="宋体" charset="0"/>
                        </a:rPr>
                        <a:t>265</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个</a:t>
                      </a:r>
                      <a:r>
                        <a:rPr kumimoji="0" lang="en-US" altLang="zh-CN" sz="1400" b="0" i="0" u="none" strike="noStrike" cap="none" normalizeH="0" baseline="0">
                          <a:ln>
                            <a:noFill/>
                          </a:ln>
                          <a:solidFill>
                            <a:schemeClr val="tx1"/>
                          </a:solidFill>
                          <a:effectLst/>
                          <a:latin typeface="Times New Roman" charset="0"/>
                          <a:ea typeface="宋体" charset="0"/>
                          <a:cs typeface="宋体" charset="0"/>
                        </a:rPr>
                        <a:t>HTTP</a:t>
                      </a:r>
                      <a:r>
                        <a:rPr kumimoji="0" lang="zh-CN" altLang="en-US" sz="1400" b="0" i="0" u="none" strike="noStrike" cap="none" normalizeH="0" baseline="0">
                          <a:ln>
                            <a:noFill/>
                          </a:ln>
                          <a:solidFill>
                            <a:schemeClr val="tx1"/>
                          </a:solidFill>
                          <a:effectLst/>
                          <a:latin typeface="Arial, Helvetica, sans-serif" charset="0"/>
                          <a:ea typeface="宋体" charset="0"/>
                          <a:cs typeface="宋体" charset="0"/>
                        </a:rPr>
                        <a:t>请求到达，但不是因为从服务器发出的垃圾邮件所吸引的</a:t>
                      </a:r>
                      <a:endParaRPr kumimoji="0" lang="zh-CN" altLang="en-US" sz="24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EEFF"/>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9F010F40-CD6B-894D-9EF6-D90196793FCD}" type="datetime2">
              <a:rPr lang="zh-CN" altLang="en-US" sz="1200"/>
              <a:pPr eaLnBrk="1" hangingPunct="1"/>
              <a:t>2022年9月2日</a:t>
            </a:fld>
            <a:endParaRPr lang="en-US" altLang="zh-CN" sz="1200"/>
          </a:p>
        </p:txBody>
      </p:sp>
      <p:sp>
        <p:nvSpPr>
          <p:cNvPr id="2560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379952D-B70B-2741-AE35-55D965D285BF}" type="slidenum">
              <a:rPr lang="en-US" altLang="zh-CN" sz="1200"/>
              <a:pPr eaLnBrk="1" hangingPunct="1"/>
              <a:t>23</a:t>
            </a:fld>
            <a:endParaRPr lang="en-US" altLang="zh-CN" sz="1200"/>
          </a:p>
        </p:txBody>
      </p:sp>
      <p:sp>
        <p:nvSpPr>
          <p:cNvPr id="25605" name="Rectangle 2"/>
          <p:cNvSpPr>
            <a:spLocks noGrp="1" noChangeArrowheads="1"/>
          </p:cNvSpPr>
          <p:nvPr>
            <p:ph type="title"/>
          </p:nvPr>
        </p:nvSpPr>
        <p:spPr>
          <a:xfrm>
            <a:off x="1619672" y="188640"/>
            <a:ext cx="8001000" cy="675928"/>
          </a:xfrm>
        </p:spPr>
        <p:txBody>
          <a:bodyPr/>
          <a:lstStyle/>
          <a:p>
            <a:pPr eaLnBrk="1" hangingPunct="1"/>
            <a:r>
              <a:rPr lang="zh-CN" altLang="en-US" dirty="0">
                <a:latin typeface="Verdana" charset="0"/>
                <a:ea typeface="宋体" charset="0"/>
              </a:rPr>
              <a:t>网站钓鱼防范措施</a:t>
            </a:r>
          </a:p>
        </p:txBody>
      </p:sp>
      <p:sp>
        <p:nvSpPr>
          <p:cNvPr id="25606" name="Rectangle 3"/>
          <p:cNvSpPr>
            <a:spLocks noGrp="1" noChangeArrowheads="1"/>
          </p:cNvSpPr>
          <p:nvPr>
            <p:ph type="body" idx="1"/>
          </p:nvPr>
        </p:nvSpPr>
        <p:spPr/>
        <p:txBody>
          <a:bodyPr/>
          <a:lstStyle/>
          <a:p>
            <a:pPr eaLnBrk="1" hangingPunct="1"/>
            <a:r>
              <a:rPr lang="zh-CN" altLang="en-US" sz="2400">
                <a:latin typeface="Verdana" charset="0"/>
                <a:ea typeface="宋体" charset="0"/>
              </a:rPr>
              <a:t>了解网站钓鱼安全威胁与技巧</a:t>
            </a:r>
            <a:endParaRPr lang="en-US" altLang="zh-CN" sz="2400">
              <a:latin typeface="Verdana" charset="0"/>
              <a:ea typeface="宋体" charset="0"/>
            </a:endParaRPr>
          </a:p>
          <a:p>
            <a:pPr eaLnBrk="1" hangingPunct="1"/>
            <a:r>
              <a:rPr lang="zh-CN" altLang="en-US" sz="2400">
                <a:latin typeface="Verdana" charset="0"/>
                <a:ea typeface="宋体" charset="0"/>
              </a:rPr>
              <a:t>增强安全意识，提高警惕性</a:t>
            </a:r>
            <a:endParaRPr lang="en-US" altLang="zh-CN" sz="2400">
              <a:latin typeface="Verdana" charset="0"/>
              <a:ea typeface="宋体" charset="0"/>
            </a:endParaRPr>
          </a:p>
          <a:p>
            <a:pPr lvl="1" eaLnBrk="1" hangingPunct="1"/>
            <a:r>
              <a:rPr lang="zh-CN" altLang="en-US" sz="2000">
                <a:latin typeface="Verdana" charset="0"/>
                <a:ea typeface="宋体" charset="0"/>
              </a:rPr>
              <a:t>地球是个危险的地方，要时刻保持警惕</a:t>
            </a:r>
            <a:endParaRPr lang="en-US" altLang="zh-CN" sz="2000">
              <a:latin typeface="Verdana" charset="0"/>
              <a:ea typeface="宋体" charset="0"/>
            </a:endParaRPr>
          </a:p>
          <a:p>
            <a:pPr lvl="1" eaLnBrk="1" hangingPunct="1"/>
            <a:r>
              <a:rPr lang="zh-CN" altLang="en-US" sz="2000">
                <a:latin typeface="Verdana" charset="0"/>
                <a:ea typeface="宋体" charset="0"/>
              </a:rPr>
              <a:t>对邮件中包含的链接，仔细核对</a:t>
            </a:r>
            <a:endParaRPr lang="en-US" altLang="zh-CN" sz="2000">
              <a:latin typeface="Verdana" charset="0"/>
              <a:ea typeface="宋体" charset="0"/>
            </a:endParaRPr>
          </a:p>
          <a:p>
            <a:pPr lvl="1" eaLnBrk="1" hangingPunct="1"/>
            <a:r>
              <a:rPr lang="zh-CN" altLang="en-US" sz="2000">
                <a:latin typeface="Verdana" charset="0"/>
                <a:ea typeface="宋体" charset="0"/>
              </a:rPr>
              <a:t>登录网银、基金等关键网站，直接访问或通过搜索引擎</a:t>
            </a:r>
            <a:endParaRPr lang="en-US" altLang="zh-CN" sz="2000">
              <a:latin typeface="Verdana" charset="0"/>
              <a:ea typeface="宋体" charset="0"/>
            </a:endParaRPr>
          </a:p>
          <a:p>
            <a:pPr lvl="2" eaLnBrk="1" hangingPunct="1"/>
            <a:r>
              <a:rPr lang="zh-CN" altLang="en-US" sz="1700">
                <a:latin typeface="Verdana" charset="0"/>
                <a:ea typeface="宋体" charset="0"/>
              </a:rPr>
              <a:t>安全性：硬件</a:t>
            </a:r>
            <a:r>
              <a:rPr lang="en-US" altLang="zh-CN" sz="1700">
                <a:latin typeface="Verdana" charset="0"/>
                <a:ea typeface="宋体" charset="0"/>
              </a:rPr>
              <a:t>U</a:t>
            </a:r>
            <a:r>
              <a:rPr lang="zh-CN" altLang="en-US" sz="1700">
                <a:latin typeface="Verdana" charset="0"/>
                <a:ea typeface="宋体" charset="0"/>
              </a:rPr>
              <a:t>盾 </a:t>
            </a:r>
            <a:r>
              <a:rPr lang="en-US" altLang="zh-CN" sz="1700">
                <a:latin typeface="Verdana" charset="0"/>
                <a:ea typeface="宋体" charset="0"/>
              </a:rPr>
              <a:t>&gt; </a:t>
            </a:r>
            <a:r>
              <a:rPr lang="zh-CN" altLang="en-US" sz="1700">
                <a:latin typeface="Verdana" charset="0"/>
                <a:ea typeface="宋体" charset="0"/>
              </a:rPr>
              <a:t>软证书 </a:t>
            </a:r>
            <a:r>
              <a:rPr lang="en-US" altLang="zh-CN" sz="1700">
                <a:latin typeface="Verdana" charset="0"/>
                <a:ea typeface="宋体" charset="0"/>
              </a:rPr>
              <a:t>&gt; </a:t>
            </a:r>
            <a:r>
              <a:rPr lang="zh-CN" altLang="en-US" sz="1700">
                <a:latin typeface="Verdana" charset="0"/>
                <a:ea typeface="宋体" charset="0"/>
              </a:rPr>
              <a:t>口令</a:t>
            </a:r>
            <a:endParaRPr lang="en-US" altLang="zh-CN" sz="1700">
              <a:latin typeface="Verdana" charset="0"/>
              <a:ea typeface="宋体" charset="0"/>
            </a:endParaRPr>
          </a:p>
          <a:p>
            <a:pPr lvl="1" eaLnBrk="1" hangingPunct="1"/>
            <a:r>
              <a:rPr lang="zh-CN" altLang="en-US" sz="2000">
                <a:latin typeface="Verdana" charset="0"/>
                <a:ea typeface="宋体" charset="0"/>
              </a:rPr>
              <a:t>不要相信“天上掉下来的馅饼”，提高对抗欺骗能力</a:t>
            </a:r>
            <a:endParaRPr lang="en-US" altLang="zh-CN" sz="2000">
              <a:latin typeface="Verdana" charset="0"/>
              <a:ea typeface="宋体" charset="0"/>
            </a:endParaRPr>
          </a:p>
          <a:p>
            <a:pPr lvl="1" eaLnBrk="1" hangingPunct="1"/>
            <a:r>
              <a:rPr lang="zh-CN" altLang="en-US" sz="2000">
                <a:latin typeface="Verdana" charset="0"/>
                <a:ea typeface="宋体" charset="0"/>
              </a:rPr>
              <a:t>我们都存在社会工程学攻击的漏洞，看谁更容易中招（普通攻击者一般只针对更弱的受害者）。</a:t>
            </a:r>
            <a:endParaRPr lang="en-US" altLang="zh-CN" sz="2000">
              <a:latin typeface="Verdana" charset="0"/>
              <a:ea typeface="宋体" charset="0"/>
            </a:endParaRPr>
          </a:p>
          <a:p>
            <a:pPr eaLnBrk="1" hangingPunct="1"/>
            <a:r>
              <a:rPr lang="zh-CN" altLang="en-US" sz="2400">
                <a:latin typeface="Verdana" charset="0"/>
                <a:ea typeface="宋体" charset="0"/>
              </a:rPr>
              <a:t>安全软件</a:t>
            </a:r>
            <a:endParaRPr lang="en-US" altLang="zh-CN" sz="2400">
              <a:latin typeface="Verdana" charset="0"/>
              <a:ea typeface="宋体" charset="0"/>
            </a:endParaRPr>
          </a:p>
          <a:p>
            <a:pPr lvl="1" eaLnBrk="1" hangingPunct="1"/>
            <a:r>
              <a:rPr lang="zh-CN" altLang="en-US" sz="2000">
                <a:latin typeface="Verdana" charset="0"/>
                <a:ea typeface="宋体" charset="0"/>
              </a:rPr>
              <a:t>保障主机安全：补丁、反病毒软件</a:t>
            </a:r>
            <a:endParaRPr lang="en-US" altLang="zh-CN" sz="2000">
              <a:latin typeface="Verdana" charset="0"/>
              <a:ea typeface="宋体" charset="0"/>
            </a:endParaRPr>
          </a:p>
          <a:p>
            <a:pPr lvl="1" eaLnBrk="1" hangingPunct="1"/>
            <a:r>
              <a:rPr lang="en-US" altLang="zh-CN" sz="2000">
                <a:latin typeface="Verdana" charset="0"/>
                <a:ea typeface="宋体" charset="0"/>
              </a:rPr>
              <a:t>Web</a:t>
            </a:r>
            <a:r>
              <a:rPr lang="zh-CN" altLang="en-US" sz="2000">
                <a:latin typeface="Verdana" charset="0"/>
                <a:ea typeface="宋体" charset="0"/>
              </a:rPr>
              <a:t>浏览安全软件</a:t>
            </a:r>
            <a:r>
              <a:rPr lang="en-US" altLang="zh-CN" sz="2000">
                <a:latin typeface="Verdana" charset="0"/>
                <a:ea typeface="宋体" charset="0"/>
              </a:rPr>
              <a:t>/</a:t>
            </a:r>
            <a:r>
              <a:rPr lang="zh-CN" altLang="en-US" sz="2000">
                <a:latin typeface="Verdana" charset="0"/>
                <a:ea typeface="宋体" charset="0"/>
              </a:rPr>
              <a:t>模块：</a:t>
            </a:r>
            <a:r>
              <a:rPr lang="en-US" altLang="zh-CN" sz="2000">
                <a:latin typeface="Verdana" charset="0"/>
                <a:ea typeface="宋体" charset="0"/>
              </a:rPr>
              <a:t>Google/</a:t>
            </a:r>
            <a:r>
              <a:rPr lang="zh-CN" altLang="en-US" sz="2000">
                <a:latin typeface="Verdana" charset="0"/>
                <a:ea typeface="宋体" charset="0"/>
              </a:rPr>
              <a:t>微软</a:t>
            </a:r>
            <a:r>
              <a:rPr lang="en-US" altLang="zh-CN" sz="2000">
                <a:latin typeface="Verdana" charset="0"/>
                <a:ea typeface="宋体" charset="0"/>
              </a:rPr>
              <a:t>/…</a:t>
            </a:r>
            <a:r>
              <a:rPr lang="zh-CN" altLang="en-US" sz="2000">
                <a:latin typeface="Verdana" charset="0"/>
                <a:ea typeface="宋体" charset="0"/>
              </a:rPr>
              <a:t> 钓鱼网站识别</a:t>
            </a:r>
            <a:endParaRPr lang="en-US" altLang="zh-CN" sz="2000">
              <a:latin typeface="Verdana" charset="0"/>
              <a:ea typeface="宋体"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标题 1"/>
          <p:cNvSpPr>
            <a:spLocks noGrp="1"/>
          </p:cNvSpPr>
          <p:nvPr>
            <p:ph type="title"/>
          </p:nvPr>
        </p:nvSpPr>
        <p:spPr>
          <a:xfrm>
            <a:off x="1619672" y="181322"/>
            <a:ext cx="8001000" cy="675928"/>
          </a:xfrm>
        </p:spPr>
        <p:txBody>
          <a:bodyPr/>
          <a:lstStyle/>
          <a:p>
            <a:r>
              <a:rPr lang="zh-CN" altLang="en-US" dirty="0">
                <a:latin typeface="Verdana" charset="0"/>
                <a:ea typeface="宋体" charset="0"/>
              </a:rPr>
              <a:t>业界应对趋势</a:t>
            </a:r>
          </a:p>
        </p:txBody>
      </p:sp>
      <p:sp>
        <p:nvSpPr>
          <p:cNvPr id="26627" name="内容占位符 2"/>
          <p:cNvSpPr>
            <a:spLocks noGrp="1"/>
          </p:cNvSpPr>
          <p:nvPr>
            <p:ph idx="1"/>
          </p:nvPr>
        </p:nvSpPr>
        <p:spPr>
          <a:xfrm>
            <a:off x="566738" y="1752600"/>
            <a:ext cx="3576637" cy="4267200"/>
          </a:xfrm>
        </p:spPr>
        <p:txBody>
          <a:bodyPr/>
          <a:lstStyle/>
          <a:p>
            <a:r>
              <a:rPr lang="en-US" altLang="zh-CN" sz="2400">
                <a:latin typeface="Verdana" charset="0"/>
                <a:ea typeface="宋体" charset="0"/>
              </a:rPr>
              <a:t>APWG</a:t>
            </a:r>
          </a:p>
          <a:p>
            <a:pPr lvl="1"/>
            <a:r>
              <a:rPr lang="en-US" altLang="zh-CN" sz="2000">
                <a:latin typeface="Verdana" charset="0"/>
                <a:ea typeface="宋体" charset="0"/>
              </a:rPr>
              <a:t>Anti-Phishing Work Groups</a:t>
            </a:r>
          </a:p>
          <a:p>
            <a:pPr lvl="1"/>
            <a:r>
              <a:rPr lang="en-US" altLang="zh-CN" sz="2000">
                <a:latin typeface="Verdana" charset="0"/>
                <a:ea typeface="宋体" charset="0"/>
              </a:rPr>
              <a:t>3000+ members</a:t>
            </a:r>
          </a:p>
          <a:p>
            <a:pPr lvl="1"/>
            <a:r>
              <a:rPr lang="en-US" altLang="zh-CN" sz="2000">
                <a:latin typeface="Verdana" charset="0"/>
                <a:ea typeface="宋体" charset="0"/>
              </a:rPr>
              <a:t>Phishing Data Repository</a:t>
            </a:r>
          </a:p>
          <a:p>
            <a:r>
              <a:rPr lang="zh-CN" altLang="en-US" sz="2400">
                <a:latin typeface="Verdana" charset="0"/>
                <a:ea typeface="宋体" charset="0"/>
              </a:rPr>
              <a:t>中国反钓鱼网站联盟</a:t>
            </a:r>
          </a:p>
          <a:p>
            <a:pPr lvl="1"/>
            <a:r>
              <a:rPr lang="zh-CN" altLang="en-US" sz="2000">
                <a:latin typeface="Verdana" charset="0"/>
                <a:ea typeface="宋体" charset="0"/>
              </a:rPr>
              <a:t>国家监管部门</a:t>
            </a:r>
            <a:endParaRPr lang="en-US" altLang="zh-CN" sz="2000">
              <a:latin typeface="Verdana" charset="0"/>
              <a:ea typeface="宋体" charset="0"/>
            </a:endParaRPr>
          </a:p>
          <a:p>
            <a:pPr lvl="1"/>
            <a:r>
              <a:rPr lang="zh-CN" altLang="en-US" sz="2000">
                <a:latin typeface="Verdana" charset="0"/>
                <a:ea typeface="宋体" charset="0"/>
              </a:rPr>
              <a:t>金融业</a:t>
            </a:r>
            <a:endParaRPr lang="en-US" altLang="zh-CN" sz="2000">
              <a:latin typeface="Verdana" charset="0"/>
              <a:ea typeface="宋体" charset="0"/>
            </a:endParaRPr>
          </a:p>
          <a:p>
            <a:pPr lvl="1"/>
            <a:r>
              <a:rPr lang="zh-CN" altLang="en-US" sz="2000">
                <a:latin typeface="Verdana" charset="0"/>
                <a:ea typeface="宋体" charset="0"/>
              </a:rPr>
              <a:t>电子商务</a:t>
            </a:r>
            <a:endParaRPr lang="en-US" altLang="zh-CN" sz="2000">
              <a:latin typeface="Verdana" charset="0"/>
              <a:ea typeface="宋体" charset="0"/>
            </a:endParaRPr>
          </a:p>
          <a:p>
            <a:pPr lvl="1"/>
            <a:r>
              <a:rPr lang="zh-CN" altLang="en-US" sz="2000">
                <a:latin typeface="Verdana" charset="0"/>
                <a:ea typeface="宋体" charset="0"/>
              </a:rPr>
              <a:t>网络游戏</a:t>
            </a:r>
            <a:endParaRPr lang="en-US" altLang="zh-CN" sz="2000">
              <a:latin typeface="Verdana" charset="0"/>
              <a:ea typeface="宋体" charset="0"/>
            </a:endParaRPr>
          </a:p>
          <a:p>
            <a:pPr lvl="1"/>
            <a:r>
              <a:rPr lang="en-US" altLang="zh-CN" sz="2000">
                <a:latin typeface="Verdana" charset="0"/>
                <a:ea typeface="宋体" charset="0"/>
              </a:rPr>
              <a:t>ISP</a:t>
            </a:r>
            <a:r>
              <a:rPr lang="zh-CN" altLang="en-US" sz="2000">
                <a:latin typeface="Verdana" charset="0"/>
                <a:ea typeface="宋体" charset="0"/>
              </a:rPr>
              <a:t>、域名服务商</a:t>
            </a:r>
            <a:endParaRPr lang="en-US" altLang="zh-CN" sz="2000">
              <a:latin typeface="Verdana" charset="0"/>
              <a:ea typeface="宋体" charset="0"/>
            </a:endParaRPr>
          </a:p>
          <a:p>
            <a:pPr lvl="1"/>
            <a:endParaRPr lang="zh-CN" altLang="en-US" sz="2000">
              <a:latin typeface="Verdana" charset="0"/>
              <a:ea typeface="宋体" charset="0"/>
            </a:endParaRPr>
          </a:p>
        </p:txBody>
      </p:sp>
      <p:sp>
        <p:nvSpPr>
          <p:cNvPr id="2662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F40920E2-1C27-BD40-8B8B-FDB14E7F7580}" type="datetime2">
              <a:rPr lang="zh-CN" altLang="en-US" sz="1200"/>
              <a:pPr eaLnBrk="1" hangingPunct="1"/>
              <a:t>2022年9月2日</a:t>
            </a:fld>
            <a:endParaRPr lang="en-US" altLang="zh-CN" sz="1200"/>
          </a:p>
        </p:txBody>
      </p:sp>
      <p:sp>
        <p:nvSpPr>
          <p:cNvPr id="266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93C43B9D-03D9-F44D-B166-F90ACAA8F8B8}" type="slidenum">
              <a:rPr lang="en-US" altLang="zh-CN" sz="1200"/>
              <a:pPr eaLnBrk="1" hangingPunct="1"/>
              <a:t>24</a:t>
            </a:fld>
            <a:endParaRPr lang="en-US" altLang="zh-CN" sz="1200"/>
          </a:p>
        </p:txBody>
      </p:sp>
      <p:pic>
        <p:nvPicPr>
          <p:cNvPr id="26631" name="Picture 2" descr="http://www.antiphishing.org/reports/images/q22008crimwareurls.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75" y="857250"/>
            <a:ext cx="476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75" y="3400425"/>
            <a:ext cx="519112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4677BA95-0B3B-D046-8195-08E81872E3EF}" type="datetime2">
              <a:rPr lang="zh-CN" altLang="en-US" sz="1200"/>
              <a:pPr eaLnBrk="1" hangingPunct="1"/>
              <a:t>2022年9月2日</a:t>
            </a:fld>
            <a:endParaRPr lang="en-US" altLang="zh-CN" sz="1200"/>
          </a:p>
        </p:txBody>
      </p:sp>
      <p:sp>
        <p:nvSpPr>
          <p:cNvPr id="1741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97126BCD-A905-904E-AFA2-6CC827807FC1}" type="slidenum">
              <a:rPr lang="en-US" altLang="zh-CN" sz="1200"/>
              <a:pPr eaLnBrk="1" hangingPunct="1"/>
              <a:t>25</a:t>
            </a:fld>
            <a:endParaRPr lang="en-US" altLang="zh-CN" sz="1200"/>
          </a:p>
        </p:txBody>
      </p:sp>
      <p:sp>
        <p:nvSpPr>
          <p:cNvPr id="17413" name="Rectangle 2"/>
          <p:cNvSpPr>
            <a:spLocks noGrp="1" noChangeArrowheads="1"/>
          </p:cNvSpPr>
          <p:nvPr>
            <p:ph type="title"/>
          </p:nvPr>
        </p:nvSpPr>
        <p:spPr>
          <a:xfrm>
            <a:off x="1691680" y="188640"/>
            <a:ext cx="8001000" cy="531912"/>
          </a:xfrm>
        </p:spPr>
        <p:txBody>
          <a:bodyPr/>
          <a:lstStyle/>
          <a:p>
            <a:pPr eaLnBrk="1" hangingPunct="1"/>
            <a:r>
              <a:rPr lang="zh-CN" altLang="en-US" dirty="0">
                <a:latin typeface="Verdana" charset="0"/>
                <a:ea typeface="宋体" charset="0"/>
              </a:rPr>
              <a:t>内容</a:t>
            </a:r>
          </a:p>
        </p:txBody>
      </p:sp>
      <p:sp>
        <p:nvSpPr>
          <p:cNvPr id="17414" name="Rectangle 3"/>
          <p:cNvSpPr>
            <a:spLocks noGrp="1" noChangeArrowheads="1"/>
          </p:cNvSpPr>
          <p:nvPr>
            <p:ph type="body" idx="1"/>
          </p:nvPr>
        </p:nvSpPr>
        <p:spPr>
          <a:xfrm>
            <a:off x="683568" y="1700808"/>
            <a:ext cx="8001000" cy="4267200"/>
          </a:xfrm>
        </p:spPr>
        <p:txBody>
          <a:bodyPr/>
          <a:lstStyle/>
          <a:p>
            <a:pPr marL="571500" indent="-571500" eaLnBrk="1" hangingPunct="1">
              <a:buFont typeface="Wingdings" charset="0"/>
              <a:buAutoNum type="arabicPeriod"/>
            </a:pPr>
            <a:r>
              <a:rPr lang="en-US" altLang="zh-CN" sz="2800" dirty="0"/>
              <a:t>Web</a:t>
            </a:r>
            <a:r>
              <a:rPr lang="zh-CN" altLang="en-US" sz="2800" dirty="0"/>
              <a:t>浏览器的技术发展与安全威胁</a:t>
            </a:r>
            <a:endParaRPr lang="en-US" altLang="zh-CN" sz="2800" dirty="0"/>
          </a:p>
          <a:p>
            <a:pPr marL="571500" indent="-571500" eaLnBrk="1" hangingPunct="1">
              <a:buFont typeface="Wingdings" charset="0"/>
              <a:buAutoNum type="arabicPeriod"/>
            </a:pPr>
            <a:r>
              <a:rPr lang="zh-CN" altLang="en-US" sz="2800" dirty="0">
                <a:latin typeface="Verdana" charset="0"/>
                <a:ea typeface="黑体" charset="0"/>
                <a:cs typeface="黑体" charset="0"/>
              </a:rPr>
              <a:t>网络钓鱼</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solidFill>
                  <a:schemeClr val="accent2"/>
                </a:solidFill>
                <a:latin typeface="Verdana" charset="0"/>
                <a:ea typeface="黑体" charset="0"/>
                <a:cs typeface="黑体" charset="0"/>
              </a:rPr>
              <a:t>恶意木马与流氓软件下载</a:t>
            </a:r>
            <a:endParaRPr lang="en-US" altLang="zh-CN" sz="2800" dirty="0">
              <a:solidFill>
                <a:schemeClr val="accent2"/>
              </a:solidFill>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网页木马－浏览器渗透攻击</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不良信息内容过滤</a:t>
            </a:r>
          </a:p>
        </p:txBody>
      </p:sp>
    </p:spTree>
    <p:extLst>
      <p:ext uri="{BB962C8B-B14F-4D97-AF65-F5344CB8AC3E}">
        <p14:creationId xmlns:p14="http://schemas.microsoft.com/office/powerpoint/2010/main" val="2946063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188640"/>
            <a:ext cx="8001000" cy="675928"/>
          </a:xfrm>
        </p:spPr>
        <p:txBody>
          <a:bodyPr/>
          <a:lstStyle/>
          <a:p>
            <a:r>
              <a:rPr lang="zh-CN" altLang="en-US" dirty="0"/>
              <a:t>恶意木马与流氓软件下载</a:t>
            </a:r>
            <a:endParaRPr lang="en-US" dirty="0"/>
          </a:p>
        </p:txBody>
      </p:sp>
      <p:sp>
        <p:nvSpPr>
          <p:cNvPr id="3" name="Content Placeholder 2"/>
          <p:cNvSpPr>
            <a:spLocks noGrp="1"/>
          </p:cNvSpPr>
          <p:nvPr>
            <p:ph idx="1"/>
          </p:nvPr>
        </p:nvSpPr>
        <p:spPr/>
        <p:txBody>
          <a:bodyPr/>
          <a:lstStyle/>
          <a:p>
            <a:r>
              <a:rPr lang="en-US" altLang="zh-CN" dirty="0"/>
              <a:t>Web</a:t>
            </a:r>
            <a:r>
              <a:rPr lang="zh-CN" altLang="en-US" dirty="0"/>
              <a:t>浏览时遭遇的软件信任问题</a:t>
            </a:r>
            <a:endParaRPr lang="en-US" altLang="zh-CN" dirty="0"/>
          </a:p>
          <a:p>
            <a:pPr lvl="1"/>
            <a:r>
              <a:rPr lang="zh-CN" altLang="zh-CN" dirty="0"/>
              <a:t>“</a:t>
            </a:r>
            <a:r>
              <a:rPr lang="zh-CN" altLang="en-US" dirty="0"/>
              <a:t>黑色软件”：</a:t>
            </a:r>
            <a:r>
              <a:rPr lang="en-US" altLang="zh-CN" dirty="0"/>
              <a:t>drive-by download </a:t>
            </a:r>
            <a:r>
              <a:rPr lang="zh-CN" altLang="en-US" dirty="0"/>
              <a:t>网页木马、恶意木马、</a:t>
            </a:r>
            <a:r>
              <a:rPr lang="en-US" altLang="zh-CN" dirty="0"/>
              <a:t>…</a:t>
            </a:r>
          </a:p>
          <a:p>
            <a:pPr lvl="1"/>
            <a:r>
              <a:rPr lang="zh-CN" altLang="zh-CN" dirty="0"/>
              <a:t>“</a:t>
            </a:r>
            <a:r>
              <a:rPr lang="zh-CN" altLang="en-US" dirty="0"/>
              <a:t>灰色软件”：用户安装互联网免费下载软件，但你信任这些软件吗？</a:t>
            </a:r>
            <a:endParaRPr lang="en-US" altLang="zh-CN" dirty="0"/>
          </a:p>
          <a:p>
            <a:r>
              <a:rPr lang="zh-CN" altLang="en-US" dirty="0"/>
              <a:t>软件捆绑安装问题</a:t>
            </a:r>
            <a:endParaRPr lang="en-US" altLang="zh-CN" dirty="0"/>
          </a:p>
          <a:p>
            <a:pPr lvl="1"/>
            <a:r>
              <a:rPr lang="zh-CN" altLang="en-US" dirty="0"/>
              <a:t>流氓软件</a:t>
            </a:r>
            <a:endParaRPr lang="en-US" altLang="zh-CN" dirty="0"/>
          </a:p>
          <a:p>
            <a:pPr lvl="1"/>
            <a:r>
              <a:rPr lang="zh-CN" altLang="en-US" dirty="0"/>
              <a:t>商业软件推广目的</a:t>
            </a:r>
            <a:endParaRPr lang="en-US" altLang="zh-CN" dirty="0"/>
          </a:p>
          <a:p>
            <a:r>
              <a:rPr lang="en-US" dirty="0"/>
              <a:t>3</a:t>
            </a:r>
            <a:r>
              <a:rPr lang="en-US" altLang="zh-CN" dirty="0"/>
              <a:t>Q</a:t>
            </a:r>
            <a:r>
              <a:rPr lang="zh-CN" altLang="en-US" dirty="0"/>
              <a:t>战争</a:t>
            </a:r>
            <a:endParaRPr lang="en-US" dirty="0"/>
          </a:p>
          <a:p>
            <a:endParaRPr lang="en-US" altLang="zh-CN" dirty="0"/>
          </a:p>
          <a:p>
            <a:pPr marL="0" indent="0">
              <a:buNone/>
            </a:pP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26</a:t>
            </a:fld>
            <a:endParaRPr lang="en-US" altLang="zh-CN"/>
          </a:p>
        </p:txBody>
      </p:sp>
    </p:spTree>
    <p:extLst>
      <p:ext uri="{BB962C8B-B14F-4D97-AF65-F5344CB8AC3E}">
        <p14:creationId xmlns:p14="http://schemas.microsoft.com/office/powerpoint/2010/main" val="3009056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48986"/>
            <a:ext cx="8001000" cy="747936"/>
          </a:xfrm>
        </p:spPr>
        <p:txBody>
          <a:bodyPr/>
          <a:lstStyle/>
          <a:p>
            <a:r>
              <a:rPr lang="zh-CN" altLang="en-US" dirty="0"/>
              <a:t>免费下载软件捆绑问题实验分析</a:t>
            </a:r>
            <a:endParaRPr lang="en-US" dirty="0"/>
          </a:p>
        </p:txBody>
      </p:sp>
      <p:sp>
        <p:nvSpPr>
          <p:cNvPr id="3" name="Content Placeholder 2"/>
          <p:cNvSpPr>
            <a:spLocks noGrp="1"/>
          </p:cNvSpPr>
          <p:nvPr>
            <p:ph idx="1"/>
          </p:nvPr>
        </p:nvSpPr>
        <p:spPr/>
        <p:txBody>
          <a:bodyPr/>
          <a:lstStyle/>
          <a:p>
            <a:r>
              <a:rPr lang="en-US" sz="2000" dirty="0"/>
              <a:t>2009</a:t>
            </a:r>
            <a:r>
              <a:rPr lang="zh-CN" altLang="en-US" sz="2000" dirty="0"/>
              <a:t>年团队课程实践</a:t>
            </a:r>
            <a:r>
              <a:rPr lang="en-US" altLang="zh-CN" sz="2000" dirty="0"/>
              <a:t> </a:t>
            </a:r>
            <a:r>
              <a:rPr lang="en-US" altLang="zh-CN" sz="1800" dirty="0"/>
              <a:t>By </a:t>
            </a:r>
            <a:r>
              <a:rPr lang="zh-TW" altLang="en-US" sz="1800" dirty="0"/>
              <a:t>房路，王乐业，隋岩</a:t>
            </a:r>
            <a:endParaRPr lang="en-US" altLang="zh-TW" sz="1800" dirty="0"/>
          </a:p>
          <a:p>
            <a:pPr lvl="1"/>
            <a:r>
              <a:rPr lang="zh-CN" altLang="en-US" sz="1800" dirty="0"/>
              <a:t>评估对象：天空下载</a:t>
            </a:r>
            <a:r>
              <a:rPr lang="en-US" altLang="zh-CN" sz="1800" dirty="0"/>
              <a:t>10</a:t>
            </a:r>
            <a:r>
              <a:rPr lang="zh-CN" altLang="en-US" sz="1800" dirty="0"/>
              <a:t>个</a:t>
            </a:r>
            <a:r>
              <a:rPr lang="en-US" altLang="zh-CN" sz="1800" dirty="0"/>
              <a:t>Top</a:t>
            </a:r>
            <a:r>
              <a:rPr lang="zh-CN" altLang="en-US" sz="1800" dirty="0"/>
              <a:t>下载软件</a:t>
            </a:r>
            <a:r>
              <a:rPr lang="en-US" altLang="zh-CN" sz="1800" dirty="0"/>
              <a:t>List</a:t>
            </a:r>
          </a:p>
          <a:p>
            <a:pPr lvl="1"/>
            <a:r>
              <a:rPr lang="zh-CN" altLang="en-US" sz="1800" dirty="0"/>
              <a:t>评估目标：是否捆绑，捆绑哪些软件，何种方式</a:t>
            </a:r>
            <a:r>
              <a:rPr lang="en-US" altLang="zh-CN" sz="1800" dirty="0"/>
              <a:t> </a:t>
            </a:r>
            <a:endParaRPr lang="zh-TW" altLang="en-US" sz="1800" dirty="0"/>
          </a:p>
          <a:p>
            <a:pPr lvl="1"/>
            <a:endParaRPr lang="en-US" sz="1800"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5" name="Footer Placeholder 4"/>
          <p:cNvSpPr>
            <a:spLocks noGrp="1"/>
          </p:cNvSpPr>
          <p:nvPr>
            <p:ph type="ftr" sz="quarter" idx="11"/>
          </p:nvPr>
        </p:nvSpPr>
        <p:spPr/>
        <p:txBody>
          <a:body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27</a:t>
            </a:fld>
            <a:endParaRPr lang="en-US" altLang="zh-CN"/>
          </a:p>
        </p:txBody>
      </p:sp>
      <p:pic>
        <p:nvPicPr>
          <p:cNvPr id="7" name="图片 3"/>
          <p:cNvPicPr/>
          <p:nvPr/>
        </p:nvPicPr>
        <p:blipFill>
          <a:blip r:embed="rId2" cstate="print"/>
          <a:srcRect/>
          <a:stretch>
            <a:fillRect/>
          </a:stretch>
        </p:blipFill>
        <p:spPr bwMode="auto">
          <a:xfrm>
            <a:off x="467544" y="2778436"/>
            <a:ext cx="8352928" cy="4077072"/>
          </a:xfrm>
          <a:prstGeom prst="rect">
            <a:avLst/>
          </a:prstGeom>
          <a:noFill/>
          <a:ln w="9525">
            <a:noFill/>
            <a:miter lim="800000"/>
            <a:headEnd/>
            <a:tailEnd/>
          </a:ln>
        </p:spPr>
      </p:pic>
    </p:spTree>
    <p:extLst>
      <p:ext uri="{BB962C8B-B14F-4D97-AF65-F5344CB8AC3E}">
        <p14:creationId xmlns:p14="http://schemas.microsoft.com/office/powerpoint/2010/main" val="37301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51620" y="260648"/>
            <a:ext cx="8001000" cy="531912"/>
          </a:xfrm>
        </p:spPr>
        <p:txBody>
          <a:bodyPr/>
          <a:lstStyle/>
          <a:p>
            <a:r>
              <a:rPr lang="zh-CN" altLang="en-US" dirty="0">
                <a:latin typeface="华文隶书" pitchFamily="2" charset="-122"/>
                <a:ea typeface="华文隶书" pitchFamily="2" charset="-122"/>
              </a:rPr>
              <a:t>自动化软件安装分析</a:t>
            </a:r>
          </a:p>
        </p:txBody>
      </p:sp>
      <p:sp>
        <p:nvSpPr>
          <p:cNvPr id="3" name="内容占位符 2"/>
          <p:cNvSpPr>
            <a:spLocks noGrp="1"/>
          </p:cNvSpPr>
          <p:nvPr>
            <p:ph idx="1"/>
          </p:nvPr>
        </p:nvSpPr>
        <p:spPr>
          <a:xfrm>
            <a:off x="467544" y="1628800"/>
            <a:ext cx="8435280" cy="4916016"/>
          </a:xfrm>
        </p:spPr>
        <p:txBody>
          <a:bodyPr>
            <a:normAutofit/>
          </a:bodyPr>
          <a:lstStyle/>
          <a:p>
            <a:r>
              <a:rPr lang="zh-CN" altLang="en-US" sz="2000" dirty="0"/>
              <a:t>虚拟机环境</a:t>
            </a:r>
            <a:endParaRPr lang="en-US" altLang="zh-CN" sz="2000" dirty="0"/>
          </a:p>
          <a:p>
            <a:pPr lvl="1"/>
            <a:r>
              <a:rPr lang="en-US" altLang="zh-CN" sz="2000" dirty="0"/>
              <a:t>guestOS</a:t>
            </a:r>
            <a:r>
              <a:rPr lang="zh-CN" altLang="en-US" sz="2000" dirty="0"/>
              <a:t>：</a:t>
            </a:r>
            <a:r>
              <a:rPr lang="en-US" altLang="zh-CN" sz="2000" dirty="0"/>
              <a:t>Windows XP sp2</a:t>
            </a:r>
          </a:p>
          <a:p>
            <a:pPr lvl="1"/>
            <a:r>
              <a:rPr lang="en-US" altLang="zh-CN" sz="2000" dirty="0"/>
              <a:t>hostOS</a:t>
            </a:r>
            <a:r>
              <a:rPr lang="zh-CN" altLang="en-US" sz="2000" dirty="0"/>
              <a:t>：</a:t>
            </a:r>
            <a:r>
              <a:rPr lang="en-US" altLang="zh-CN" sz="2000" dirty="0"/>
              <a:t>Windows XP sp2</a:t>
            </a:r>
          </a:p>
          <a:p>
            <a:r>
              <a:rPr lang="zh-CN" altLang="en-US" sz="2000" dirty="0"/>
              <a:t>五大支撑软件</a:t>
            </a:r>
            <a:endParaRPr lang="en-US" altLang="zh-CN" sz="2000" dirty="0"/>
          </a:p>
          <a:p>
            <a:pPr lvl="1"/>
            <a:r>
              <a:rPr lang="en-US" altLang="zh-CN" sz="2000" dirty="0"/>
              <a:t>VirtualBox</a:t>
            </a:r>
            <a:r>
              <a:rPr lang="zh-CN" altLang="en-US" sz="2000" dirty="0"/>
              <a:t>：虚拟机软件</a:t>
            </a:r>
            <a:endParaRPr lang="en-US" altLang="zh-CN" sz="2000" dirty="0"/>
          </a:p>
          <a:p>
            <a:pPr lvl="1"/>
            <a:r>
              <a:rPr lang="en-US" altLang="zh-CN" sz="2000" dirty="0"/>
              <a:t>MySQL</a:t>
            </a:r>
            <a:r>
              <a:rPr lang="zh-CN" altLang="en-US" sz="2000" dirty="0"/>
              <a:t>：数据库，记录自动安装时的程序行为</a:t>
            </a:r>
            <a:endParaRPr lang="en-US" altLang="zh-CN" sz="2000" dirty="0"/>
          </a:p>
          <a:p>
            <a:pPr lvl="1"/>
            <a:r>
              <a:rPr lang="en-US" altLang="zh-CN" sz="2000" dirty="0"/>
              <a:t>Java</a:t>
            </a:r>
            <a:r>
              <a:rPr lang="zh-CN" altLang="en-US" sz="2000" dirty="0"/>
              <a:t>：编写简单网络服务器、客户端实现</a:t>
            </a:r>
            <a:r>
              <a:rPr lang="en-US" altLang="zh-CN" sz="2000" dirty="0"/>
              <a:t>guest</a:t>
            </a:r>
            <a:r>
              <a:rPr lang="zh-CN" altLang="en-US" sz="2000" dirty="0"/>
              <a:t>和</a:t>
            </a:r>
            <a:r>
              <a:rPr lang="en-US" altLang="zh-CN" sz="2000" dirty="0"/>
              <a:t>host</a:t>
            </a:r>
            <a:r>
              <a:rPr lang="zh-CN" altLang="en-US" sz="2000" dirty="0"/>
              <a:t>的交互</a:t>
            </a:r>
            <a:endParaRPr lang="en-US" altLang="zh-CN" sz="2000" dirty="0"/>
          </a:p>
          <a:p>
            <a:pPr lvl="1"/>
            <a:r>
              <a:rPr lang="en-US" altLang="zh-CN" sz="2000" dirty="0"/>
              <a:t>AutoIt V3</a:t>
            </a:r>
            <a:r>
              <a:rPr lang="zh-CN" altLang="en-US" sz="2000" dirty="0"/>
              <a:t>：提供一种可控制</a:t>
            </a:r>
            <a:r>
              <a:rPr lang="en-US" altLang="zh-CN" sz="2000" dirty="0"/>
              <a:t>Windows GUI</a:t>
            </a:r>
            <a:r>
              <a:rPr lang="zh-CN" altLang="en-US" sz="2000" dirty="0"/>
              <a:t>上控件的脚本语言，实现软件自动安装</a:t>
            </a:r>
            <a:endParaRPr lang="en-US" altLang="zh-CN" sz="2000" dirty="0"/>
          </a:p>
          <a:p>
            <a:pPr lvl="1"/>
            <a:r>
              <a:rPr lang="en-US" altLang="zh-CN" sz="2000" dirty="0"/>
              <a:t>Process Monitor</a:t>
            </a:r>
            <a:r>
              <a:rPr lang="zh-CN" altLang="en-US" sz="2000" dirty="0"/>
              <a:t>：检测安装程序动态行为</a:t>
            </a:r>
            <a:r>
              <a:rPr lang="en-US" altLang="zh-CN" sz="2000" dirty="0"/>
              <a:t>——</a:t>
            </a:r>
            <a:r>
              <a:rPr lang="en-US" altLang="zh-CN" sz="2000" dirty="0" err="1"/>
              <a:t>Filemon+Regmon</a:t>
            </a:r>
            <a:endParaRPr lang="en-US" altLang="zh-CN" sz="2000" dirty="0"/>
          </a:p>
          <a:p>
            <a:pPr lvl="1"/>
            <a:endParaRPr lang="zh-CN" altLang="en-US" sz="2000" dirty="0"/>
          </a:p>
        </p:txBody>
      </p:sp>
      <p:pic>
        <p:nvPicPr>
          <p:cNvPr id="102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5589240"/>
            <a:ext cx="1080120" cy="11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5733256"/>
            <a:ext cx="1368152" cy="91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 0"/>
          <p:cNvPicPr/>
          <p:nvPr/>
        </p:nvPicPr>
        <p:blipFill>
          <a:blip r:embed="rId4"/>
          <a:stretch>
            <a:fillRect/>
          </a:stretch>
        </p:blipFill>
        <p:spPr>
          <a:xfrm>
            <a:off x="5652120" y="5661248"/>
            <a:ext cx="2333625" cy="942975"/>
          </a:xfrm>
          <a:prstGeom prst="rect">
            <a:avLst/>
          </a:prstGeom>
        </p:spPr>
      </p:pic>
      <p:pic>
        <p:nvPicPr>
          <p:cNvPr id="1030"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484847"/>
            <a:ext cx="128587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108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260648"/>
            <a:ext cx="8001000" cy="459904"/>
          </a:xfrm>
        </p:spPr>
        <p:txBody>
          <a:bodyPr/>
          <a:lstStyle/>
          <a:p>
            <a:r>
              <a:rPr lang="zh-CN" altLang="en-US" dirty="0">
                <a:latin typeface="华文隶书" pitchFamily="2" charset="-122"/>
                <a:ea typeface="华文隶书" pitchFamily="2" charset="-122"/>
              </a:rPr>
              <a:t>分析结果展示</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053970632"/>
              </p:ext>
            </p:extLst>
          </p:nvPr>
        </p:nvGraphicFramePr>
        <p:xfrm>
          <a:off x="323528" y="2057400"/>
          <a:ext cx="7620000" cy="48006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683568" y="1700808"/>
            <a:ext cx="5976664" cy="830997"/>
          </a:xfrm>
          <a:prstGeom prst="rect">
            <a:avLst/>
          </a:prstGeom>
          <a:noFill/>
        </p:spPr>
        <p:txBody>
          <a:bodyPr wrap="square" rtlCol="0">
            <a:spAutoFit/>
          </a:bodyPr>
          <a:lstStyle/>
          <a:p>
            <a:r>
              <a:rPr lang="zh-CN" altLang="en-US" sz="2400" dirty="0"/>
              <a:t>成功完成自动安装软件数量</a:t>
            </a:r>
            <a:r>
              <a:rPr lang="en-US" altLang="zh-CN" sz="2400" dirty="0"/>
              <a:t>: 226/246</a:t>
            </a:r>
          </a:p>
          <a:p>
            <a:r>
              <a:rPr lang="zh-CN" altLang="en-US" sz="2400" dirty="0"/>
              <a:t>有插件的安装程序百分比：</a:t>
            </a:r>
            <a:r>
              <a:rPr lang="en-US" altLang="zh-CN" sz="2400" dirty="0"/>
              <a:t>74</a:t>
            </a:r>
            <a:r>
              <a:rPr lang="zh-CN" altLang="en-US" sz="2400" dirty="0"/>
              <a:t>／</a:t>
            </a:r>
            <a:r>
              <a:rPr lang="en-US" altLang="zh-CN" sz="2400" dirty="0"/>
              <a:t>32.7%</a:t>
            </a:r>
            <a:endParaRPr lang="zh-CN" altLang="en-US" sz="2400" dirty="0"/>
          </a:p>
        </p:txBody>
      </p:sp>
    </p:spTree>
    <p:extLst>
      <p:ext uri="{BB962C8B-B14F-4D97-AF65-F5344CB8AC3E}">
        <p14:creationId xmlns:p14="http://schemas.microsoft.com/office/powerpoint/2010/main" val="321350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09733" y="260648"/>
            <a:ext cx="8001000" cy="459904"/>
          </a:xfrm>
        </p:spPr>
        <p:txBody>
          <a:bodyPr/>
          <a:lstStyle/>
          <a:p>
            <a:r>
              <a:rPr lang="en-US" altLang="zh-CN" sz="4000" dirty="0"/>
              <a:t>Web</a:t>
            </a:r>
            <a:r>
              <a:rPr lang="zh-CN" altLang="en-US" sz="4000" dirty="0"/>
              <a:t>浏览器</a:t>
            </a:r>
            <a:r>
              <a:rPr lang="en-US" altLang="zh-CN" sz="4000" dirty="0"/>
              <a:t>(Web Browser)</a:t>
            </a:r>
            <a:endParaRPr lang="en-US" sz="4000" dirty="0"/>
          </a:p>
        </p:txBody>
      </p:sp>
      <p:sp>
        <p:nvSpPr>
          <p:cNvPr id="3" name="Content Placeholder 2"/>
          <p:cNvSpPr>
            <a:spLocks noGrp="1"/>
          </p:cNvSpPr>
          <p:nvPr>
            <p:ph idx="1"/>
          </p:nvPr>
        </p:nvSpPr>
        <p:spPr/>
        <p:txBody>
          <a:bodyPr/>
          <a:lstStyle/>
          <a:p>
            <a:r>
              <a:rPr lang="en-US" altLang="zh-CN" sz="2400" dirty="0"/>
              <a:t>Web</a:t>
            </a:r>
            <a:r>
              <a:rPr lang="zh-CN" altLang="en-US" sz="2400" dirty="0"/>
              <a:t>浏览器</a:t>
            </a:r>
            <a:endParaRPr lang="en-US" altLang="zh-CN" sz="2400" dirty="0"/>
          </a:p>
          <a:p>
            <a:pPr lvl="1"/>
            <a:r>
              <a:rPr lang="zh-CN" altLang="en-US" sz="2000" dirty="0"/>
              <a:t>显示网页服务器或文件系统内的文件，并让用户与这些文件进行交互的一种软件。</a:t>
            </a:r>
            <a:endParaRPr lang="en-US" altLang="zh-CN" sz="2000" dirty="0"/>
          </a:p>
          <a:p>
            <a:pPr lvl="1"/>
            <a:r>
              <a:rPr lang="zh-CN" altLang="en-US" sz="2000" dirty="0"/>
              <a:t>用户可迅速及轻易地浏览万维网上的各种（文字、图像、视频等）信息与应用。</a:t>
            </a:r>
            <a:endParaRPr lang="en-US" altLang="zh-CN" sz="2000" dirty="0"/>
          </a:p>
          <a:p>
            <a:endParaRPr lang="zh-CN" altLang="en-US" sz="2400" dirty="0"/>
          </a:p>
          <a:p>
            <a:endParaRPr lang="en-US" sz="2800"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3</a:t>
            </a:fld>
            <a:endParaRPr lang="en-US" altLang="zh-CN"/>
          </a:p>
        </p:txBody>
      </p:sp>
      <p:pic>
        <p:nvPicPr>
          <p:cNvPr id="7" name="图片 8" descr="948bcfc8ce8df53c7f3e6f13.jpg"/>
          <p:cNvPicPr>
            <a:picLocks noChangeAspect="1"/>
          </p:cNvPicPr>
          <p:nvPr/>
        </p:nvPicPr>
        <p:blipFill>
          <a:blip r:embed="rId2"/>
          <a:stretch>
            <a:fillRect/>
          </a:stretch>
        </p:blipFill>
        <p:spPr>
          <a:xfrm>
            <a:off x="3563888" y="3501008"/>
            <a:ext cx="1440160" cy="1759153"/>
          </a:xfrm>
          <a:prstGeom prst="rect">
            <a:avLst/>
          </a:prstGeom>
        </p:spPr>
      </p:pic>
      <p:pic>
        <p:nvPicPr>
          <p:cNvPr id="8" name="图片 9" descr="2009116195235621.png"/>
          <p:cNvPicPr>
            <a:picLocks noChangeAspect="1"/>
          </p:cNvPicPr>
          <p:nvPr/>
        </p:nvPicPr>
        <p:blipFill>
          <a:blip r:embed="rId3"/>
          <a:stretch>
            <a:fillRect/>
          </a:stretch>
        </p:blipFill>
        <p:spPr>
          <a:xfrm>
            <a:off x="1043608" y="3573016"/>
            <a:ext cx="1368152" cy="1368152"/>
          </a:xfrm>
          <a:prstGeom prst="rect">
            <a:avLst/>
          </a:prstGeom>
        </p:spPr>
      </p:pic>
      <p:pic>
        <p:nvPicPr>
          <p:cNvPr id="9" name="图片 10" descr="948bcfc8ce8df53c7f3e6f13.jpg"/>
          <p:cNvPicPr>
            <a:picLocks noChangeAspect="1"/>
          </p:cNvPicPr>
          <p:nvPr/>
        </p:nvPicPr>
        <p:blipFill>
          <a:blip r:embed="rId4" cstate="print"/>
          <a:stretch>
            <a:fillRect/>
          </a:stretch>
        </p:blipFill>
        <p:spPr>
          <a:xfrm>
            <a:off x="2123728" y="4968552"/>
            <a:ext cx="1268760" cy="1268760"/>
          </a:xfrm>
          <a:prstGeom prst="rect">
            <a:avLst/>
          </a:prstGeom>
        </p:spPr>
      </p:pic>
      <p:pic>
        <p:nvPicPr>
          <p:cNvPr id="17" name="Picture 16"/>
          <p:cNvPicPr>
            <a:picLocks noChangeAspect="1"/>
          </p:cNvPicPr>
          <p:nvPr/>
        </p:nvPicPr>
        <p:blipFill>
          <a:blip r:embed="rId5"/>
          <a:stretch>
            <a:fillRect/>
          </a:stretch>
        </p:blipFill>
        <p:spPr>
          <a:xfrm>
            <a:off x="5148064" y="4896544"/>
            <a:ext cx="1152128" cy="1304296"/>
          </a:xfrm>
          <a:prstGeom prst="rect">
            <a:avLst/>
          </a:prstGeom>
        </p:spPr>
      </p:pic>
      <p:pic>
        <p:nvPicPr>
          <p:cNvPr id="19" name="Picture 18"/>
          <p:cNvPicPr>
            <a:picLocks noChangeAspect="1"/>
          </p:cNvPicPr>
          <p:nvPr/>
        </p:nvPicPr>
        <p:blipFill>
          <a:blip r:embed="rId6" cstate="print"/>
          <a:stretch>
            <a:fillRect/>
          </a:stretch>
        </p:blipFill>
        <p:spPr>
          <a:xfrm>
            <a:off x="6516216" y="4005064"/>
            <a:ext cx="1399012" cy="1224136"/>
          </a:xfrm>
          <a:prstGeom prst="rect">
            <a:avLst/>
          </a:prstGeom>
        </p:spPr>
      </p:pic>
    </p:spTree>
    <p:extLst>
      <p:ext uri="{BB962C8B-B14F-4D97-AF65-F5344CB8AC3E}">
        <p14:creationId xmlns:p14="http://schemas.microsoft.com/office/powerpoint/2010/main" val="419133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260648"/>
            <a:ext cx="8001000" cy="531912"/>
          </a:xfrm>
        </p:spPr>
        <p:txBody>
          <a:bodyPr/>
          <a:lstStyle/>
          <a:p>
            <a:r>
              <a:rPr lang="zh-CN" altLang="en-US" dirty="0">
                <a:latin typeface="华文隶书" pitchFamily="2" charset="-122"/>
                <a:ea typeface="华文隶书" pitchFamily="2" charset="-122"/>
              </a:rPr>
              <a:t>绑定插件的软件分类</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677689381"/>
              </p:ext>
            </p:extLst>
          </p:nvPr>
        </p:nvGraphicFramePr>
        <p:xfrm>
          <a:off x="457200" y="1600200"/>
          <a:ext cx="7620000" cy="4800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8660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188640"/>
            <a:ext cx="8001000" cy="675928"/>
          </a:xfrm>
        </p:spPr>
        <p:txBody>
          <a:bodyPr/>
          <a:lstStyle/>
          <a:p>
            <a:r>
              <a:rPr lang="zh-CN" altLang="en-US" dirty="0">
                <a:latin typeface="华文隶书" pitchFamily="2" charset="-122"/>
                <a:ea typeface="华文隶书" pitchFamily="2" charset="-122"/>
              </a:rPr>
              <a:t>其他软件分析结果</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831178387"/>
              </p:ext>
            </p:extLst>
          </p:nvPr>
        </p:nvGraphicFramePr>
        <p:xfrm>
          <a:off x="1115616" y="1700808"/>
          <a:ext cx="5616624" cy="1512168"/>
        </p:xfrm>
        <a:graphic>
          <a:graphicData uri="http://schemas.openxmlformats.org/drawingml/2006/table">
            <a:tbl>
              <a:tblPr>
                <a:tableStyleId>{5C22544A-7EE6-4342-B048-85BDC9FD1C3A}</a:tableStyleId>
              </a:tblPr>
              <a:tblGrid>
                <a:gridCol w="2996624">
                  <a:extLst>
                    <a:ext uri="{9D8B030D-6E8A-4147-A177-3AD203B41FA5}">
                      <a16:colId xmlns:a16="http://schemas.microsoft.com/office/drawing/2014/main" val="20000"/>
                    </a:ext>
                  </a:extLst>
                </a:gridCol>
                <a:gridCol w="1179001">
                  <a:extLst>
                    <a:ext uri="{9D8B030D-6E8A-4147-A177-3AD203B41FA5}">
                      <a16:colId xmlns:a16="http://schemas.microsoft.com/office/drawing/2014/main" val="20001"/>
                    </a:ext>
                  </a:extLst>
                </a:gridCol>
                <a:gridCol w="1440999">
                  <a:extLst>
                    <a:ext uri="{9D8B030D-6E8A-4147-A177-3AD203B41FA5}">
                      <a16:colId xmlns:a16="http://schemas.microsoft.com/office/drawing/2014/main" val="20002"/>
                    </a:ext>
                  </a:extLst>
                </a:gridCol>
              </a:tblGrid>
              <a:tr h="378042">
                <a:tc>
                  <a:txBody>
                    <a:bodyPr/>
                    <a:lstStyle/>
                    <a:p>
                      <a:pPr algn="l" fontAlgn="ctr"/>
                      <a:r>
                        <a:rPr lang="zh-CN" altLang="en-US" sz="1800" u="none" strike="noStrike">
                          <a:effectLst/>
                        </a:rPr>
                        <a:t>注册表改动</a:t>
                      </a:r>
                      <a:endParaRPr lang="zh-CN" altLang="en-US" sz="1800" b="0" i="0" u="none" strike="noStrike">
                        <a:solidFill>
                          <a:srgbClr val="000000"/>
                        </a:solidFill>
                        <a:effectLst/>
                        <a:latin typeface="宋体"/>
                      </a:endParaRPr>
                    </a:p>
                  </a:txBody>
                  <a:tcPr marL="9525" marR="9525" marT="9525" marB="0" anchor="ctr"/>
                </a:tc>
                <a:tc>
                  <a:txBody>
                    <a:bodyPr/>
                    <a:lstStyle/>
                    <a:p>
                      <a:pPr algn="l" fontAlgn="ctr"/>
                      <a:r>
                        <a:rPr lang="zh-CN" altLang="en-US" sz="1800" u="none" strike="noStrike">
                          <a:effectLst/>
                        </a:rPr>
                        <a:t>软件数量</a:t>
                      </a:r>
                      <a:endParaRPr lang="zh-CN" altLang="en-US" sz="1800" b="0" i="0" u="none" strike="noStrike">
                        <a:solidFill>
                          <a:srgbClr val="000000"/>
                        </a:solidFill>
                        <a:effectLst/>
                        <a:latin typeface="宋体"/>
                      </a:endParaRPr>
                    </a:p>
                  </a:txBody>
                  <a:tcPr marL="9525" marR="9525" marT="9525" marB="0" anchor="ctr"/>
                </a:tc>
                <a:tc>
                  <a:txBody>
                    <a:bodyPr/>
                    <a:lstStyle/>
                    <a:p>
                      <a:pPr algn="l" fontAlgn="ctr"/>
                      <a:r>
                        <a:rPr lang="zh-CN" altLang="en-US" sz="1800" u="none" strike="noStrike">
                          <a:effectLst/>
                        </a:rPr>
                        <a:t>百分比</a:t>
                      </a:r>
                      <a:endParaRPr lang="zh-CN" altLang="en-US" sz="1800" b="0" i="0" u="none" strike="noStrike">
                        <a:solidFill>
                          <a:srgbClr val="000000"/>
                        </a:solidFill>
                        <a:effectLst/>
                        <a:latin typeface="宋体"/>
                      </a:endParaRPr>
                    </a:p>
                  </a:txBody>
                  <a:tcPr marL="9525" marR="9525" marT="9525" marB="0" anchor="ctr"/>
                </a:tc>
                <a:extLst>
                  <a:ext uri="{0D108BD9-81ED-4DB2-BD59-A6C34878D82A}">
                    <a16:rowId xmlns:a16="http://schemas.microsoft.com/office/drawing/2014/main" val="10000"/>
                  </a:ext>
                </a:extLst>
              </a:tr>
              <a:tr h="378042">
                <a:tc>
                  <a:txBody>
                    <a:bodyPr/>
                    <a:lstStyle/>
                    <a:p>
                      <a:pPr algn="l" fontAlgn="ctr"/>
                      <a:r>
                        <a:rPr lang="zh-CN" altLang="en-US" sz="1800" u="none" strike="noStrike">
                          <a:effectLst/>
                        </a:rPr>
                        <a:t>开机自动运行</a:t>
                      </a:r>
                      <a:endParaRPr lang="zh-CN" altLang="en-US" sz="1800" b="0" i="0" u="none" strike="noStrike">
                        <a:solidFill>
                          <a:srgbClr val="000000"/>
                        </a:solidFill>
                        <a:effectLst/>
                        <a:latin typeface="宋体"/>
                      </a:endParaRPr>
                    </a:p>
                  </a:txBody>
                  <a:tcPr marL="9525" marR="9525" marT="9525" marB="0" anchor="ctr"/>
                </a:tc>
                <a:tc>
                  <a:txBody>
                    <a:bodyPr/>
                    <a:lstStyle/>
                    <a:p>
                      <a:pPr algn="r" fontAlgn="ctr"/>
                      <a:r>
                        <a:rPr lang="en-US" altLang="zh-CN" sz="1800" u="none" strike="noStrike">
                          <a:effectLst/>
                        </a:rPr>
                        <a:t>41</a:t>
                      </a:r>
                      <a:endParaRPr lang="en-US" altLang="zh-CN" sz="1800" b="0" i="0" u="none" strike="noStrike">
                        <a:solidFill>
                          <a:srgbClr val="000000"/>
                        </a:solidFill>
                        <a:effectLst/>
                        <a:latin typeface="宋体"/>
                      </a:endParaRPr>
                    </a:p>
                  </a:txBody>
                  <a:tcPr marL="9525" marR="9525" marT="9525" marB="0" anchor="ctr"/>
                </a:tc>
                <a:tc>
                  <a:txBody>
                    <a:bodyPr/>
                    <a:lstStyle/>
                    <a:p>
                      <a:pPr algn="r" fontAlgn="ctr"/>
                      <a:r>
                        <a:rPr lang="en-US" altLang="zh-CN" sz="1800" u="none" strike="noStrike">
                          <a:effectLst/>
                        </a:rPr>
                        <a:t>18.14%</a:t>
                      </a:r>
                      <a:endParaRPr lang="en-US" altLang="zh-CN" sz="1800" b="0" i="0" u="none" strike="noStrike">
                        <a:solidFill>
                          <a:srgbClr val="000000"/>
                        </a:solidFill>
                        <a:effectLst/>
                        <a:latin typeface="宋体"/>
                      </a:endParaRPr>
                    </a:p>
                  </a:txBody>
                  <a:tcPr marL="9525" marR="9525" marT="9525" marB="0" anchor="ctr"/>
                </a:tc>
                <a:extLst>
                  <a:ext uri="{0D108BD9-81ED-4DB2-BD59-A6C34878D82A}">
                    <a16:rowId xmlns:a16="http://schemas.microsoft.com/office/drawing/2014/main" val="10001"/>
                  </a:ext>
                </a:extLst>
              </a:tr>
              <a:tr h="378042">
                <a:tc>
                  <a:txBody>
                    <a:bodyPr/>
                    <a:lstStyle/>
                    <a:p>
                      <a:pPr algn="l" fontAlgn="ctr"/>
                      <a:r>
                        <a:rPr lang="zh-CN" altLang="en-US" sz="1800" u="none" strike="noStrike">
                          <a:effectLst/>
                        </a:rPr>
                        <a:t>修改</a:t>
                      </a:r>
                      <a:r>
                        <a:rPr lang="en-US" sz="1800" u="none" strike="noStrike">
                          <a:effectLst/>
                        </a:rPr>
                        <a:t>IE</a:t>
                      </a:r>
                      <a:r>
                        <a:rPr lang="zh-CN" altLang="en-US" sz="1800" u="none" strike="noStrike">
                          <a:effectLst/>
                        </a:rPr>
                        <a:t>设置</a:t>
                      </a:r>
                      <a:endParaRPr lang="zh-CN" altLang="en-US" sz="1800" b="0" i="0" u="none" strike="noStrike">
                        <a:solidFill>
                          <a:srgbClr val="000000"/>
                        </a:solidFill>
                        <a:effectLst/>
                        <a:latin typeface="宋体"/>
                      </a:endParaRPr>
                    </a:p>
                  </a:txBody>
                  <a:tcPr marL="9525" marR="9525" marT="9525" marB="0" anchor="ctr"/>
                </a:tc>
                <a:tc>
                  <a:txBody>
                    <a:bodyPr/>
                    <a:lstStyle/>
                    <a:p>
                      <a:pPr algn="r" fontAlgn="ctr"/>
                      <a:r>
                        <a:rPr lang="en-US" altLang="zh-CN" sz="1800" u="none" strike="noStrike">
                          <a:effectLst/>
                        </a:rPr>
                        <a:t>93</a:t>
                      </a:r>
                      <a:endParaRPr lang="en-US" altLang="zh-CN" sz="1800" b="0" i="0" u="none" strike="noStrike">
                        <a:solidFill>
                          <a:srgbClr val="000000"/>
                        </a:solidFill>
                        <a:effectLst/>
                        <a:latin typeface="宋体"/>
                      </a:endParaRPr>
                    </a:p>
                  </a:txBody>
                  <a:tcPr marL="9525" marR="9525" marT="9525" marB="0" anchor="ctr"/>
                </a:tc>
                <a:tc>
                  <a:txBody>
                    <a:bodyPr/>
                    <a:lstStyle/>
                    <a:p>
                      <a:pPr algn="r" fontAlgn="ctr"/>
                      <a:r>
                        <a:rPr lang="en-US" altLang="zh-CN" sz="1800" u="none" strike="noStrike">
                          <a:effectLst/>
                        </a:rPr>
                        <a:t>41.15%</a:t>
                      </a:r>
                      <a:endParaRPr lang="en-US" altLang="zh-CN" sz="1800" b="0" i="0" u="none" strike="noStrike">
                        <a:solidFill>
                          <a:srgbClr val="000000"/>
                        </a:solidFill>
                        <a:effectLst/>
                        <a:latin typeface="宋体"/>
                      </a:endParaRPr>
                    </a:p>
                  </a:txBody>
                  <a:tcPr marL="9525" marR="9525" marT="9525" marB="0" anchor="ctr"/>
                </a:tc>
                <a:extLst>
                  <a:ext uri="{0D108BD9-81ED-4DB2-BD59-A6C34878D82A}">
                    <a16:rowId xmlns:a16="http://schemas.microsoft.com/office/drawing/2014/main" val="10002"/>
                  </a:ext>
                </a:extLst>
              </a:tr>
              <a:tr h="378042">
                <a:tc>
                  <a:txBody>
                    <a:bodyPr/>
                    <a:lstStyle/>
                    <a:p>
                      <a:pPr algn="l" fontAlgn="ctr"/>
                      <a:r>
                        <a:rPr lang="zh-CN" altLang="en-US" sz="1800" u="none" strike="noStrike">
                          <a:effectLst/>
                        </a:rPr>
                        <a:t>未提供标准</a:t>
                      </a:r>
                      <a:r>
                        <a:rPr lang="en-US" sz="1800" u="none" strike="noStrike">
                          <a:effectLst/>
                        </a:rPr>
                        <a:t>Uninstall</a:t>
                      </a:r>
                      <a:endParaRPr lang="en-US" sz="1800" b="0" i="0" u="none" strike="noStrike">
                        <a:solidFill>
                          <a:srgbClr val="000000"/>
                        </a:solidFill>
                        <a:effectLst/>
                        <a:latin typeface="宋体"/>
                      </a:endParaRPr>
                    </a:p>
                  </a:txBody>
                  <a:tcPr marL="9525" marR="9525" marT="9525" marB="0" anchor="ctr"/>
                </a:tc>
                <a:tc>
                  <a:txBody>
                    <a:bodyPr/>
                    <a:lstStyle/>
                    <a:p>
                      <a:pPr algn="r" fontAlgn="ctr"/>
                      <a:r>
                        <a:rPr lang="en-US" altLang="zh-CN" sz="1800" u="none" strike="noStrike">
                          <a:effectLst/>
                        </a:rPr>
                        <a:t>42</a:t>
                      </a:r>
                      <a:endParaRPr lang="en-US" altLang="zh-CN" sz="1800" b="0" i="0" u="none" strike="noStrike">
                        <a:solidFill>
                          <a:srgbClr val="000000"/>
                        </a:solidFill>
                        <a:effectLst/>
                        <a:latin typeface="宋体"/>
                      </a:endParaRPr>
                    </a:p>
                  </a:txBody>
                  <a:tcPr marL="9525" marR="9525" marT="9525" marB="0" anchor="ctr"/>
                </a:tc>
                <a:tc>
                  <a:txBody>
                    <a:bodyPr/>
                    <a:lstStyle/>
                    <a:p>
                      <a:pPr algn="r" fontAlgn="ctr"/>
                      <a:r>
                        <a:rPr lang="en-US" altLang="zh-CN" sz="1800" u="none" strike="noStrike" dirty="0">
                          <a:effectLst/>
                        </a:rPr>
                        <a:t>18.58%</a:t>
                      </a:r>
                      <a:endParaRPr lang="en-US" altLang="zh-CN" sz="1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3"/>
                  </a:ext>
                </a:extLst>
              </a:tr>
            </a:tbl>
          </a:graphicData>
        </a:graphic>
      </p:graphicFrame>
      <p:graphicFrame>
        <p:nvGraphicFramePr>
          <p:cNvPr id="6" name="图表 5"/>
          <p:cNvGraphicFramePr>
            <a:graphicFrameLocks/>
          </p:cNvGraphicFramePr>
          <p:nvPr>
            <p:extLst>
              <p:ext uri="{D42A27DB-BD31-4B8C-83A1-F6EECF244321}">
                <p14:modId xmlns:p14="http://schemas.microsoft.com/office/powerpoint/2010/main" val="1239526761"/>
              </p:ext>
            </p:extLst>
          </p:nvPr>
        </p:nvGraphicFramePr>
        <p:xfrm>
          <a:off x="971600" y="3284984"/>
          <a:ext cx="6840760" cy="35730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9659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332656"/>
            <a:ext cx="8001000" cy="459904"/>
          </a:xfrm>
        </p:spPr>
        <p:txBody>
          <a:bodyPr/>
          <a:lstStyle/>
          <a:p>
            <a:r>
              <a:rPr lang="en-US" altLang="zh-CN" dirty="0" err="1"/>
              <a:t>SiteAdvisor</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5" name="Footer Placeholder 4"/>
          <p:cNvSpPr>
            <a:spLocks noGrp="1"/>
          </p:cNvSpPr>
          <p:nvPr>
            <p:ph type="ftr" sz="quarter" idx="11"/>
          </p:nvPr>
        </p:nvSpPr>
        <p:spPr/>
        <p:txBody>
          <a:body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32</a:t>
            </a:fld>
            <a:endParaRPr lang="en-US" altLang="zh-CN"/>
          </a:p>
        </p:txBody>
      </p:sp>
      <p:pic>
        <p:nvPicPr>
          <p:cNvPr id="7" name="Picture 6" descr="屏幕快照 2010-12-13 上午10.5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635423"/>
            <a:ext cx="8741001" cy="5212410"/>
          </a:xfrm>
          <a:prstGeom prst="rect">
            <a:avLst/>
          </a:prstGeom>
        </p:spPr>
      </p:pic>
    </p:spTree>
    <p:extLst>
      <p:ext uri="{BB962C8B-B14F-4D97-AF65-F5344CB8AC3E}">
        <p14:creationId xmlns:p14="http://schemas.microsoft.com/office/powerpoint/2010/main" val="86164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4677BA95-0B3B-D046-8195-08E81872E3EF}" type="datetime2">
              <a:rPr lang="zh-CN" altLang="en-US" sz="1200"/>
              <a:pPr eaLnBrk="1" hangingPunct="1"/>
              <a:t>2022年9月2日</a:t>
            </a:fld>
            <a:endParaRPr lang="en-US" altLang="zh-CN" sz="1200"/>
          </a:p>
        </p:txBody>
      </p:sp>
      <p:sp>
        <p:nvSpPr>
          <p:cNvPr id="1741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97126BCD-A905-904E-AFA2-6CC827807FC1}" type="slidenum">
              <a:rPr lang="en-US" altLang="zh-CN" sz="1200"/>
              <a:pPr eaLnBrk="1" hangingPunct="1"/>
              <a:t>33</a:t>
            </a:fld>
            <a:endParaRPr lang="en-US" altLang="zh-CN" sz="1200"/>
          </a:p>
        </p:txBody>
      </p:sp>
      <p:sp>
        <p:nvSpPr>
          <p:cNvPr id="17413" name="Rectangle 2"/>
          <p:cNvSpPr>
            <a:spLocks noGrp="1" noChangeArrowheads="1"/>
          </p:cNvSpPr>
          <p:nvPr>
            <p:ph type="title"/>
          </p:nvPr>
        </p:nvSpPr>
        <p:spPr>
          <a:xfrm>
            <a:off x="1979712" y="260648"/>
            <a:ext cx="8001000" cy="459904"/>
          </a:xfrm>
        </p:spPr>
        <p:txBody>
          <a:bodyPr/>
          <a:lstStyle/>
          <a:p>
            <a:pPr eaLnBrk="1" hangingPunct="1"/>
            <a:r>
              <a:rPr lang="zh-CN" altLang="en-US" dirty="0">
                <a:latin typeface="Verdana" charset="0"/>
                <a:ea typeface="宋体" charset="0"/>
              </a:rPr>
              <a:t>内容</a:t>
            </a:r>
          </a:p>
        </p:txBody>
      </p:sp>
      <p:sp>
        <p:nvSpPr>
          <p:cNvPr id="17414" name="Rectangle 3"/>
          <p:cNvSpPr>
            <a:spLocks noGrp="1" noChangeArrowheads="1"/>
          </p:cNvSpPr>
          <p:nvPr>
            <p:ph type="body" idx="1"/>
          </p:nvPr>
        </p:nvSpPr>
        <p:spPr/>
        <p:txBody>
          <a:bodyPr/>
          <a:lstStyle/>
          <a:p>
            <a:pPr marL="571500" indent="-571500" eaLnBrk="1" hangingPunct="1">
              <a:buFont typeface="Wingdings" charset="0"/>
              <a:buAutoNum type="arabicPeriod"/>
            </a:pPr>
            <a:r>
              <a:rPr lang="en-US" altLang="zh-CN" sz="2800" dirty="0"/>
              <a:t>Web</a:t>
            </a:r>
            <a:r>
              <a:rPr lang="zh-CN" altLang="en-US" sz="2800" dirty="0"/>
              <a:t>浏览器的技术发展与安全威胁</a:t>
            </a:r>
            <a:endParaRPr lang="en-US" altLang="zh-CN" sz="2800" dirty="0"/>
          </a:p>
          <a:p>
            <a:pPr marL="571500" indent="-571500" eaLnBrk="1" hangingPunct="1">
              <a:buFont typeface="Wingdings" charset="0"/>
              <a:buAutoNum type="arabicPeriod"/>
            </a:pPr>
            <a:r>
              <a:rPr lang="zh-CN" altLang="en-US" sz="2800" dirty="0">
                <a:latin typeface="Verdana" charset="0"/>
                <a:ea typeface="黑体" charset="0"/>
                <a:cs typeface="黑体" charset="0"/>
              </a:rPr>
              <a:t>网络钓鱼</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恶意木马与流氓软件下载</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solidFill>
                  <a:srgbClr val="FF0000"/>
                </a:solidFill>
                <a:latin typeface="Verdana" charset="0"/>
                <a:ea typeface="黑体" charset="0"/>
                <a:cs typeface="黑体" charset="0"/>
              </a:rPr>
              <a:t>网页木马－浏览器渗透攻击</a:t>
            </a:r>
            <a:endParaRPr lang="en-US" altLang="zh-CN" sz="2800" dirty="0">
              <a:solidFill>
                <a:srgbClr val="FF0000"/>
              </a:solidFill>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不良信息内容过滤</a:t>
            </a:r>
          </a:p>
        </p:txBody>
      </p:sp>
    </p:spTree>
    <p:extLst>
      <p:ext uri="{BB962C8B-B14F-4D97-AF65-F5344CB8AC3E}">
        <p14:creationId xmlns:p14="http://schemas.microsoft.com/office/powerpoint/2010/main" val="3067892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691680" y="188640"/>
            <a:ext cx="8001000" cy="675928"/>
          </a:xfrm>
        </p:spPr>
        <p:txBody>
          <a:bodyPr/>
          <a:lstStyle/>
          <a:p>
            <a:r>
              <a:rPr lang="zh-CN" altLang="en-US" sz="4000" dirty="0">
                <a:latin typeface="Times New Roman" charset="0"/>
                <a:ea typeface="宋体" charset="0"/>
              </a:rPr>
              <a:t>网页木马</a:t>
            </a:r>
            <a:endParaRPr lang="en-US" altLang="zh-CN" sz="4000" dirty="0">
              <a:latin typeface="Times New Roman" charset="0"/>
              <a:ea typeface="宋体" charset="0"/>
            </a:endParaRPr>
          </a:p>
        </p:txBody>
      </p:sp>
      <p:sp>
        <p:nvSpPr>
          <p:cNvPr id="1028" name="Rectangle 9"/>
          <p:cNvSpPr>
            <a:spLocks noGrp="1" noChangeArrowheads="1"/>
          </p:cNvSpPr>
          <p:nvPr>
            <p:ph type="body" sz="half" idx="1"/>
          </p:nvPr>
        </p:nvSpPr>
        <p:spPr>
          <a:xfrm>
            <a:off x="214313" y="1785938"/>
            <a:ext cx="8770937" cy="2506662"/>
          </a:xfrm>
        </p:spPr>
        <p:txBody>
          <a:bodyPr/>
          <a:lstStyle/>
          <a:p>
            <a:pPr>
              <a:lnSpc>
                <a:spcPct val="90000"/>
              </a:lnSpc>
            </a:pPr>
            <a:r>
              <a:rPr lang="en-US" altLang="zh-CN" sz="2400" dirty="0">
                <a:latin typeface="Times New Roman" charset="0"/>
                <a:ea typeface="宋体" charset="0"/>
              </a:rPr>
              <a:t>Web-based Malware</a:t>
            </a:r>
          </a:p>
          <a:p>
            <a:pPr lvl="1">
              <a:lnSpc>
                <a:spcPct val="90000"/>
              </a:lnSpc>
            </a:pPr>
            <a:r>
              <a:rPr lang="en-US" altLang="zh-CN" sz="2100" dirty="0">
                <a:latin typeface="Times New Roman" charset="0"/>
                <a:ea typeface="宋体" charset="0"/>
              </a:rPr>
              <a:t>Web Infection / Drive-by-downloads</a:t>
            </a:r>
          </a:p>
          <a:p>
            <a:pPr lvl="1">
              <a:lnSpc>
                <a:spcPct val="90000"/>
              </a:lnSpc>
            </a:pPr>
            <a:r>
              <a:rPr lang="zh-CN" altLang="en-US" sz="2100" dirty="0">
                <a:latin typeface="Times New Roman" charset="0"/>
                <a:ea typeface="宋体" charset="0"/>
              </a:rPr>
              <a:t>国内</a:t>
            </a:r>
            <a:r>
              <a:rPr lang="en-US" altLang="zh-CN" sz="2100" dirty="0">
                <a:latin typeface="Times New Roman" charset="0"/>
                <a:ea typeface="宋体" charset="0"/>
              </a:rPr>
              <a:t>: “</a:t>
            </a:r>
            <a:r>
              <a:rPr lang="zh-CN" altLang="en-US" sz="2100" dirty="0">
                <a:latin typeface="Times New Roman" charset="0"/>
                <a:ea typeface="宋体" charset="0"/>
              </a:rPr>
              <a:t>网页木马”</a:t>
            </a:r>
            <a:r>
              <a:rPr lang="en-US" altLang="zh-CN" sz="2100" dirty="0">
                <a:latin typeface="Times New Roman" charset="0"/>
                <a:ea typeface="宋体" charset="0"/>
              </a:rPr>
              <a:t>,  “</a:t>
            </a:r>
            <a:r>
              <a:rPr lang="zh-CN" altLang="en-US" sz="2100" dirty="0">
                <a:latin typeface="Times New Roman" charset="0"/>
                <a:ea typeface="宋体" charset="0"/>
              </a:rPr>
              <a:t>网马”</a:t>
            </a:r>
          </a:p>
          <a:p>
            <a:pPr>
              <a:lnSpc>
                <a:spcPct val="90000"/>
              </a:lnSpc>
            </a:pPr>
            <a:r>
              <a:rPr lang="en-US" altLang="zh-CN" sz="2400" dirty="0">
                <a:latin typeface="Times New Roman" charset="0"/>
                <a:ea typeface="宋体" charset="0"/>
              </a:rPr>
              <a:t>Malicious Website: </a:t>
            </a:r>
            <a:r>
              <a:rPr lang="zh-CN" altLang="en-US" sz="2400" dirty="0">
                <a:latin typeface="Times New Roman" charset="0"/>
                <a:ea typeface="宋体" charset="0"/>
              </a:rPr>
              <a:t>恶意网站</a:t>
            </a:r>
            <a:r>
              <a:rPr lang="en-US" altLang="zh-CN" sz="2400" dirty="0">
                <a:latin typeface="Times New Roman" charset="0"/>
                <a:ea typeface="宋体" charset="0"/>
              </a:rPr>
              <a:t>/</a:t>
            </a:r>
            <a:r>
              <a:rPr lang="zh-CN" altLang="en-US" sz="2400" dirty="0">
                <a:latin typeface="Times New Roman" charset="0"/>
                <a:ea typeface="宋体" charset="0"/>
              </a:rPr>
              <a:t>挂马网站</a:t>
            </a:r>
          </a:p>
          <a:p>
            <a:pPr>
              <a:lnSpc>
                <a:spcPct val="90000"/>
              </a:lnSpc>
            </a:pPr>
            <a:r>
              <a:rPr lang="zh-CN" altLang="en-US" sz="2400" dirty="0">
                <a:latin typeface="Times New Roman" charset="0"/>
                <a:ea typeface="宋体" charset="0"/>
              </a:rPr>
              <a:t>网页感染已成为国内互联网最重要的恶意代码传播形式</a:t>
            </a:r>
          </a:p>
        </p:txBody>
      </p:sp>
      <p:graphicFrame>
        <p:nvGraphicFramePr>
          <p:cNvPr id="1026" name="Object 13"/>
          <p:cNvGraphicFramePr>
            <a:graphicFrameLocks noGrp="1" noChangeAspect="1"/>
          </p:cNvGraphicFramePr>
          <p:nvPr>
            <p:ph sz="half" idx="2"/>
          </p:nvPr>
        </p:nvGraphicFramePr>
        <p:xfrm>
          <a:off x="1835150" y="3565525"/>
          <a:ext cx="5616575" cy="2720975"/>
        </p:xfrm>
        <a:graphic>
          <a:graphicData uri="http://schemas.openxmlformats.org/presentationml/2006/ole">
            <mc:AlternateContent xmlns:mc="http://schemas.openxmlformats.org/markup-compatibility/2006">
              <mc:Choice xmlns:v="urn:schemas-microsoft-com:vml" Requires="v">
                <p:oleObj spid="_x0000_s1071" name="Visio" r:id="rId3" imgW="5473598" imgH="2650541" progId="">
                  <p:embed/>
                </p:oleObj>
              </mc:Choice>
              <mc:Fallback>
                <p:oleObj name="Visio" r:id="rId3" imgW="5473598" imgH="2650541" progId="">
                  <p:embed/>
                  <p:pic>
                    <p:nvPicPr>
                      <p:cNvPr id="0" name="Picture 4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565525"/>
                        <a:ext cx="5616575"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96219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619672" y="260648"/>
            <a:ext cx="8001000" cy="675928"/>
          </a:xfrm>
        </p:spPr>
        <p:txBody>
          <a:bodyPr/>
          <a:lstStyle/>
          <a:p>
            <a:r>
              <a:rPr lang="zh-CN" altLang="en-US" sz="4000" dirty="0">
                <a:latin typeface="Times New Roman" charset="0"/>
                <a:ea typeface="宋体" charset="0"/>
              </a:rPr>
              <a:t>网页木马</a:t>
            </a:r>
            <a:r>
              <a:rPr lang="zh-CN" altLang="en-US" sz="4000" dirty="0">
                <a:latin typeface="Verdana" charset="0"/>
                <a:ea typeface="宋体" charset="0"/>
              </a:rPr>
              <a:t>在国内的发展历程</a:t>
            </a:r>
          </a:p>
        </p:txBody>
      </p:sp>
      <p:sp>
        <p:nvSpPr>
          <p:cNvPr id="28675" name="Rectangle 3"/>
          <p:cNvSpPr>
            <a:spLocks noGrp="1" noChangeArrowheads="1"/>
          </p:cNvSpPr>
          <p:nvPr>
            <p:ph type="body" sz="half" idx="1"/>
          </p:nvPr>
        </p:nvSpPr>
        <p:spPr>
          <a:xfrm>
            <a:off x="214313" y="1714500"/>
            <a:ext cx="8770937" cy="2219325"/>
          </a:xfrm>
        </p:spPr>
        <p:txBody>
          <a:bodyPr/>
          <a:lstStyle/>
          <a:p>
            <a:pPr>
              <a:lnSpc>
                <a:spcPct val="80000"/>
              </a:lnSpc>
            </a:pPr>
            <a:r>
              <a:rPr lang="zh-CN" altLang="en-US" sz="2400" dirty="0">
                <a:latin typeface="Times New Roman" charset="0"/>
                <a:ea typeface="宋体" charset="0"/>
              </a:rPr>
              <a:t>萌芽期：</a:t>
            </a:r>
            <a:r>
              <a:rPr lang="en-US" altLang="zh-CN" sz="2400" dirty="0">
                <a:latin typeface="Times New Roman" charset="0"/>
                <a:ea typeface="宋体" charset="0"/>
              </a:rPr>
              <a:t>200x-2003</a:t>
            </a:r>
            <a:r>
              <a:rPr lang="zh-CN" altLang="en-US" sz="2400" dirty="0">
                <a:latin typeface="Times New Roman" charset="0"/>
                <a:ea typeface="宋体" charset="0"/>
              </a:rPr>
              <a:t>年</a:t>
            </a:r>
          </a:p>
          <a:p>
            <a:pPr lvl="1">
              <a:lnSpc>
                <a:spcPct val="80000"/>
              </a:lnSpc>
            </a:pPr>
            <a:r>
              <a:rPr lang="zh-CN" altLang="en-US" sz="1800" dirty="0">
                <a:latin typeface="Times New Roman" charset="0"/>
                <a:ea typeface="宋体" charset="0"/>
              </a:rPr>
              <a:t>代表“网马”：</a:t>
            </a:r>
            <a:r>
              <a:rPr lang="en-US" altLang="zh-CN" sz="1800" dirty="0">
                <a:latin typeface="Times New Roman" charset="0"/>
                <a:ea typeface="宋体" charset="0"/>
              </a:rPr>
              <a:t>CHM</a:t>
            </a:r>
            <a:r>
              <a:rPr lang="zh-CN" altLang="en-US" sz="1800" dirty="0">
                <a:latin typeface="Times New Roman" charset="0"/>
                <a:ea typeface="宋体" charset="0"/>
              </a:rPr>
              <a:t>网马等</a:t>
            </a:r>
          </a:p>
          <a:p>
            <a:pPr>
              <a:lnSpc>
                <a:spcPct val="80000"/>
              </a:lnSpc>
            </a:pPr>
            <a:r>
              <a:rPr lang="zh-CN" altLang="en-US" sz="2400" dirty="0">
                <a:latin typeface="Times New Roman" charset="0"/>
                <a:ea typeface="宋体" charset="0"/>
              </a:rPr>
              <a:t>快速发展期：</a:t>
            </a:r>
            <a:r>
              <a:rPr lang="en-US" altLang="zh-CN" sz="2400" dirty="0">
                <a:latin typeface="Times New Roman" charset="0"/>
                <a:ea typeface="宋体" charset="0"/>
              </a:rPr>
              <a:t>2004-2005</a:t>
            </a:r>
            <a:r>
              <a:rPr lang="zh-CN" altLang="en-US" sz="2400" dirty="0">
                <a:latin typeface="Times New Roman" charset="0"/>
                <a:ea typeface="宋体" charset="0"/>
              </a:rPr>
              <a:t>年</a:t>
            </a:r>
          </a:p>
          <a:p>
            <a:pPr lvl="1">
              <a:lnSpc>
                <a:spcPct val="80000"/>
              </a:lnSpc>
            </a:pPr>
            <a:r>
              <a:rPr lang="zh-CN" altLang="en-US" sz="1800" dirty="0">
                <a:latin typeface="Times New Roman" charset="0"/>
                <a:ea typeface="宋体" charset="0"/>
              </a:rPr>
              <a:t>代表“网马”：</a:t>
            </a:r>
            <a:r>
              <a:rPr lang="en-US" altLang="zh-CN" sz="1800" dirty="0" err="1">
                <a:latin typeface="Times New Roman" charset="0"/>
                <a:ea typeface="宋体" charset="0"/>
              </a:rPr>
              <a:t>Icefox</a:t>
            </a:r>
            <a:r>
              <a:rPr lang="zh-CN" altLang="en-US" sz="1800" dirty="0">
                <a:latin typeface="Times New Roman" charset="0"/>
                <a:ea typeface="宋体" charset="0"/>
              </a:rPr>
              <a:t>冰狐等；</a:t>
            </a:r>
            <a:r>
              <a:rPr lang="zh-CN" altLang="en-US" sz="1700" dirty="0">
                <a:latin typeface="Verdana" charset="0"/>
                <a:ea typeface="宋体" charset="0"/>
              </a:rPr>
              <a:t>重要案件：证券大盗</a:t>
            </a:r>
            <a:endParaRPr lang="zh-CN" altLang="en-US" sz="1800" dirty="0">
              <a:latin typeface="Times New Roman" charset="0"/>
              <a:ea typeface="宋体" charset="0"/>
            </a:endParaRPr>
          </a:p>
          <a:p>
            <a:pPr>
              <a:lnSpc>
                <a:spcPct val="80000"/>
              </a:lnSpc>
            </a:pPr>
            <a:r>
              <a:rPr lang="zh-CN" altLang="en-US" sz="2400" dirty="0">
                <a:latin typeface="Times New Roman" charset="0"/>
                <a:ea typeface="宋体" charset="0"/>
              </a:rPr>
              <a:t>爆发期：</a:t>
            </a:r>
            <a:r>
              <a:rPr lang="en-US" altLang="zh-CN" sz="2400" dirty="0">
                <a:latin typeface="Times New Roman" charset="0"/>
                <a:ea typeface="宋体" charset="0"/>
              </a:rPr>
              <a:t>2006-</a:t>
            </a:r>
            <a:r>
              <a:rPr lang="zh-CN" altLang="en-US" sz="2400" dirty="0">
                <a:latin typeface="Times New Roman" charset="0"/>
                <a:ea typeface="宋体" charset="0"/>
              </a:rPr>
              <a:t>今</a:t>
            </a:r>
          </a:p>
          <a:p>
            <a:pPr lvl="1">
              <a:lnSpc>
                <a:spcPct val="80000"/>
              </a:lnSpc>
            </a:pPr>
            <a:r>
              <a:rPr lang="zh-CN" altLang="en-US" sz="1800" dirty="0">
                <a:latin typeface="Times New Roman" charset="0"/>
                <a:ea typeface="宋体" charset="0"/>
              </a:rPr>
              <a:t>代表“网马”：</a:t>
            </a:r>
            <a:r>
              <a:rPr lang="en-US" altLang="zh-CN" sz="1800" dirty="0">
                <a:latin typeface="Times New Roman" charset="0"/>
                <a:ea typeface="宋体" charset="0"/>
              </a:rPr>
              <a:t>MS06-014</a:t>
            </a:r>
            <a:r>
              <a:rPr lang="zh-CN" altLang="en-US" sz="1800" dirty="0">
                <a:latin typeface="Times New Roman" charset="0"/>
                <a:ea typeface="宋体" charset="0"/>
              </a:rPr>
              <a:t>网马</a:t>
            </a:r>
            <a:r>
              <a:rPr lang="en-US" altLang="zh-CN" sz="1800" dirty="0">
                <a:latin typeface="Times New Roman" charset="0"/>
                <a:ea typeface="宋体" charset="0"/>
              </a:rPr>
              <a:t>, ANI</a:t>
            </a:r>
            <a:r>
              <a:rPr lang="zh-CN" altLang="en-US" sz="1800" dirty="0">
                <a:latin typeface="Times New Roman" charset="0"/>
                <a:ea typeface="宋体" charset="0"/>
              </a:rPr>
              <a:t>网马</a:t>
            </a:r>
            <a:r>
              <a:rPr lang="zh-CN" altLang="en-US" sz="1700" dirty="0">
                <a:latin typeface="Verdana" charset="0"/>
                <a:ea typeface="宋体" charset="0"/>
              </a:rPr>
              <a:t>；重要案件：熊猫烧香</a:t>
            </a:r>
            <a:endParaRPr lang="zh-CN" altLang="en-US" sz="1800" dirty="0">
              <a:latin typeface="Times New Roman" charset="0"/>
              <a:ea typeface="宋体" charset="0"/>
            </a:endParaRPr>
          </a:p>
          <a:p>
            <a:pPr lvl="1">
              <a:lnSpc>
                <a:spcPct val="80000"/>
              </a:lnSpc>
            </a:pPr>
            <a:r>
              <a:rPr lang="zh-CN" altLang="en-US" sz="1600" dirty="0">
                <a:latin typeface="Verdana" charset="0"/>
                <a:ea typeface="宋体" charset="0"/>
              </a:rPr>
              <a:t>对互联网安全已构成严重危害，工业界</a:t>
            </a:r>
            <a:r>
              <a:rPr lang="en-US" altLang="zh-CN" sz="1600" dirty="0">
                <a:latin typeface="Verdana" charset="0"/>
                <a:ea typeface="宋体" charset="0"/>
              </a:rPr>
              <a:t>/</a:t>
            </a:r>
            <a:r>
              <a:rPr lang="zh-CN" altLang="en-US" sz="1600" dirty="0">
                <a:latin typeface="Verdana" charset="0"/>
                <a:ea typeface="宋体" charset="0"/>
              </a:rPr>
              <a:t>学术圈关注</a:t>
            </a:r>
            <a:endParaRPr lang="zh-CN" altLang="en-US" sz="1800" dirty="0">
              <a:latin typeface="Times New Roman" charset="0"/>
              <a:ea typeface="宋体" charset="0"/>
            </a:endParaRPr>
          </a:p>
          <a:p>
            <a:pPr lvl="1">
              <a:lnSpc>
                <a:spcPct val="80000"/>
              </a:lnSpc>
            </a:pPr>
            <a:r>
              <a:rPr lang="zh-CN" altLang="en-US" sz="1800" dirty="0">
                <a:latin typeface="Times New Roman" charset="0"/>
                <a:ea typeface="宋体" charset="0"/>
              </a:rPr>
              <a:t>“网页木马”成为最重要的恶意代码传播途径之一</a:t>
            </a:r>
          </a:p>
        </p:txBody>
      </p:sp>
      <p:graphicFrame>
        <p:nvGraphicFramePr>
          <p:cNvPr id="53294" name="Group 46"/>
          <p:cNvGraphicFramePr>
            <a:graphicFrameLocks noGrp="1"/>
          </p:cNvGraphicFramePr>
          <p:nvPr>
            <p:ph sz="half" idx="2"/>
          </p:nvPr>
        </p:nvGraphicFramePr>
        <p:xfrm>
          <a:off x="500063" y="4143375"/>
          <a:ext cx="8001000" cy="2298383"/>
        </p:xfrm>
        <a:graphic>
          <a:graphicData uri="http://schemas.openxmlformats.org/drawingml/2006/table">
            <a:tbl>
              <a:tblPr/>
              <a:tblGrid>
                <a:gridCol w="1277937">
                  <a:extLst>
                    <a:ext uri="{9D8B030D-6E8A-4147-A177-3AD203B41FA5}">
                      <a16:colId xmlns:a16="http://schemas.microsoft.com/office/drawing/2014/main" val="20000"/>
                    </a:ext>
                  </a:extLst>
                </a:gridCol>
                <a:gridCol w="1765300">
                  <a:extLst>
                    <a:ext uri="{9D8B030D-6E8A-4147-A177-3AD203B41FA5}">
                      <a16:colId xmlns:a16="http://schemas.microsoft.com/office/drawing/2014/main" val="20001"/>
                    </a:ext>
                  </a:extLst>
                </a:gridCol>
                <a:gridCol w="1651000">
                  <a:extLst>
                    <a:ext uri="{9D8B030D-6E8A-4147-A177-3AD203B41FA5}">
                      <a16:colId xmlns:a16="http://schemas.microsoft.com/office/drawing/2014/main" val="20002"/>
                    </a:ext>
                  </a:extLst>
                </a:gridCol>
                <a:gridCol w="3306763">
                  <a:extLst>
                    <a:ext uri="{9D8B030D-6E8A-4147-A177-3AD203B41FA5}">
                      <a16:colId xmlns:a16="http://schemas.microsoft.com/office/drawing/2014/main" val="20003"/>
                    </a:ext>
                  </a:extLst>
                </a:gridCol>
              </a:tblGrid>
              <a:tr h="180975">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时间</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名称</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攻击漏洞</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说明</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225">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03.07</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CHM</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网马</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MS03-014</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国内最早出现并流行的网马之一</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6225">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04.09</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IceFox</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MS04-040</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国内知名且广泛使用的网马</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04.11</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证券大盗</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MS04-040</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通过网马植入证券盗号木马</a:t>
                      </a: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获利</a:t>
                      </a: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38</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万</a:t>
                      </a: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 </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主犯被判处无期徒刑</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06.07</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06014</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网马</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MS06-014</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2006</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年国内最流行的网马</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1963">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07.02</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熊猫烧香</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MS06-014,</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共享</a:t>
                      </a: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/U</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盘</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2007</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年国内最重要的网络犯罪案件</a:t>
                      </a: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 </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获利</a:t>
                      </a: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24</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万</a:t>
                      </a: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 </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主犯被判处</a:t>
                      </a: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4</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年有期徒刑</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6225">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07.03</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ANI</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网马</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MS07-017</a:t>
                      </a:r>
                      <a:endParaRPr kumimoji="0" lang="en-US" altLang="zh-CN"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1200" b="0" i="0" u="none" strike="noStrike" cap="none" normalizeH="0" baseline="0">
                          <a:ln>
                            <a:noFill/>
                          </a:ln>
                          <a:solidFill>
                            <a:srgbClr val="891212"/>
                          </a:solidFill>
                          <a:effectLst/>
                          <a:latin typeface="Times New Roman" charset="0"/>
                          <a:ea typeface="黑体" charset="0"/>
                          <a:cs typeface="Times New Roman" charset="0"/>
                        </a:rPr>
                        <a:t>2007</a:t>
                      </a:r>
                      <a:r>
                        <a:rPr kumimoji="0" lang="zh-CN" altLang="en-US" sz="1200" b="0" i="0" u="none" strike="noStrike" cap="none" normalizeH="0" baseline="0">
                          <a:ln>
                            <a:noFill/>
                          </a:ln>
                          <a:solidFill>
                            <a:srgbClr val="891212"/>
                          </a:solidFill>
                          <a:effectLst/>
                          <a:latin typeface="Times New Roman" charset="0"/>
                          <a:ea typeface="黑体" charset="0"/>
                          <a:cs typeface="Times New Roman" charset="0"/>
                        </a:rPr>
                        <a:t>年国内流行的网马</a:t>
                      </a:r>
                      <a:endParaRPr kumimoji="0" lang="zh-CN" altLang="en-US" sz="3200" b="0" i="0" u="none" strike="noStrike" cap="none" normalizeH="0" baseline="0">
                        <a:ln>
                          <a:noFill/>
                        </a:ln>
                        <a:solidFill>
                          <a:srgbClr val="891212"/>
                        </a:solidFill>
                        <a:effectLst/>
                        <a:latin typeface="Times New Roman"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20741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标题 1"/>
          <p:cNvSpPr>
            <a:spLocks noGrp="1"/>
          </p:cNvSpPr>
          <p:nvPr>
            <p:ph type="title"/>
          </p:nvPr>
        </p:nvSpPr>
        <p:spPr>
          <a:xfrm>
            <a:off x="1619672" y="260648"/>
            <a:ext cx="8001000" cy="675928"/>
          </a:xfrm>
        </p:spPr>
        <p:txBody>
          <a:bodyPr/>
          <a:lstStyle/>
          <a:p>
            <a:br>
              <a:rPr lang="en-US" altLang="zh-CN" sz="4000" dirty="0">
                <a:latin typeface="Verdana" charset="0"/>
                <a:ea typeface="宋体" charset="0"/>
              </a:rPr>
            </a:br>
            <a:r>
              <a:rPr lang="en-US" altLang="zh-CN" sz="3600" dirty="0">
                <a:latin typeface="Verdana" charset="0"/>
                <a:ea typeface="宋体" charset="0"/>
              </a:rPr>
              <a:t>2010</a:t>
            </a:r>
            <a:r>
              <a:rPr lang="zh-CN" altLang="en-US" sz="3600" dirty="0">
                <a:latin typeface="Verdana" charset="0"/>
                <a:ea typeface="宋体" charset="0"/>
              </a:rPr>
              <a:t>年上半年主流网页木马</a:t>
            </a:r>
            <a:endParaRPr lang="zh-CN" altLang="en-US" sz="4000" dirty="0">
              <a:latin typeface="Verdana" charset="0"/>
              <a:ea typeface="宋体" charset="0"/>
            </a:endParaRPr>
          </a:p>
        </p:txBody>
      </p:sp>
      <p:sp>
        <p:nvSpPr>
          <p:cNvPr id="3072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EB64FBA1-D89A-824C-A913-95733ACB8A80}" type="slidenum">
              <a:rPr lang="en-US" altLang="zh-CN" sz="1200"/>
              <a:pPr eaLnBrk="1" hangingPunct="1"/>
              <a:t>36</a:t>
            </a:fld>
            <a:endParaRPr lang="en-US" altLang="zh-CN" sz="1200"/>
          </a:p>
        </p:txBody>
      </p:sp>
      <p:pic>
        <p:nvPicPr>
          <p:cNvPr id="3" name="图片 2">
            <a:extLst>
              <a:ext uri="{FF2B5EF4-FFF2-40B4-BE49-F238E27FC236}">
                <a16:creationId xmlns:a16="http://schemas.microsoft.com/office/drawing/2014/main" id="{0EB911A1-5680-421B-BA30-5815EEADB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42567" cy="458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989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7709CC88-7F94-DC4B-8730-70922E3EE35A}" type="datetime2">
              <a:rPr lang="zh-CN" altLang="en-US" sz="1200"/>
              <a:pPr eaLnBrk="1" hangingPunct="1"/>
              <a:t>2022年9月2日</a:t>
            </a:fld>
            <a:endParaRPr lang="en-US" altLang="zh-CN" sz="1200"/>
          </a:p>
        </p:txBody>
      </p:sp>
      <p:sp>
        <p:nvSpPr>
          <p:cNvPr id="3174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C1DCFB06-6517-E044-9603-F7662BA0A1BB}" type="slidenum">
              <a:rPr lang="en-US" altLang="zh-CN" sz="1200"/>
              <a:pPr eaLnBrk="1" hangingPunct="1"/>
              <a:t>37</a:t>
            </a:fld>
            <a:endParaRPr lang="en-US" altLang="zh-CN" sz="1200"/>
          </a:p>
        </p:txBody>
      </p:sp>
      <p:sp>
        <p:nvSpPr>
          <p:cNvPr id="31749" name="Rectangle 2"/>
          <p:cNvSpPr>
            <a:spLocks noGrp="1" noChangeArrowheads="1"/>
          </p:cNvSpPr>
          <p:nvPr>
            <p:ph type="title"/>
          </p:nvPr>
        </p:nvSpPr>
        <p:spPr>
          <a:xfrm>
            <a:off x="1691680" y="188640"/>
            <a:ext cx="8001000" cy="675928"/>
          </a:xfrm>
        </p:spPr>
        <p:txBody>
          <a:bodyPr/>
          <a:lstStyle/>
          <a:p>
            <a:pPr eaLnBrk="1" hangingPunct="1"/>
            <a:r>
              <a:rPr lang="zh-CN" altLang="en-US" sz="3800" dirty="0">
                <a:latin typeface="Verdana" charset="0"/>
                <a:ea typeface="宋体" charset="0"/>
              </a:rPr>
              <a:t>典型网页木马</a:t>
            </a:r>
            <a:r>
              <a:rPr lang="en-US" altLang="zh-CN" sz="3800" dirty="0">
                <a:latin typeface="Verdana" charset="0"/>
                <a:ea typeface="宋体" charset="0"/>
              </a:rPr>
              <a:t>- MS06-014</a:t>
            </a:r>
            <a:r>
              <a:rPr lang="zh-CN" altLang="en-US" sz="3800" dirty="0">
                <a:latin typeface="Verdana" charset="0"/>
                <a:ea typeface="宋体" charset="0"/>
              </a:rPr>
              <a:t>网马</a:t>
            </a:r>
          </a:p>
        </p:txBody>
      </p:sp>
      <p:sp>
        <p:nvSpPr>
          <p:cNvPr id="31750" name="Rectangle 3"/>
          <p:cNvSpPr>
            <a:spLocks noGrp="1" noChangeArrowheads="1"/>
          </p:cNvSpPr>
          <p:nvPr>
            <p:ph type="body" idx="1"/>
          </p:nvPr>
        </p:nvSpPr>
        <p:spPr/>
        <p:txBody>
          <a:bodyPr/>
          <a:lstStyle/>
          <a:p>
            <a:pPr eaLnBrk="1" hangingPunct="1"/>
            <a:r>
              <a:rPr lang="en-US" altLang="zh-CN" sz="2200">
                <a:latin typeface="Verdana" charset="0"/>
                <a:ea typeface="宋体" charset="0"/>
              </a:rPr>
              <a:t>MS06-014</a:t>
            </a:r>
            <a:r>
              <a:rPr lang="zh-CN" altLang="en-US" sz="2200">
                <a:latin typeface="Verdana" charset="0"/>
                <a:ea typeface="宋体" charset="0"/>
              </a:rPr>
              <a:t>安全漏洞机理</a:t>
            </a:r>
          </a:p>
          <a:p>
            <a:pPr lvl="1" eaLnBrk="1" hangingPunct="1"/>
            <a:r>
              <a:rPr lang="en-US" altLang="zh-CN" sz="2000">
                <a:latin typeface="Verdana" charset="0"/>
                <a:ea typeface="宋体" charset="0"/>
              </a:rPr>
              <a:t>MDAC</a:t>
            </a:r>
            <a:r>
              <a:rPr lang="zh-CN" altLang="en-US" sz="2000">
                <a:latin typeface="Verdana" charset="0"/>
                <a:ea typeface="宋体" charset="0"/>
              </a:rPr>
              <a:t>中的</a:t>
            </a:r>
            <a:r>
              <a:rPr lang="en-US" altLang="zh-CN" sz="2000">
                <a:latin typeface="Verdana" charset="0"/>
                <a:ea typeface="宋体" charset="0"/>
              </a:rPr>
              <a:t>RDS.Dataspace ActiveX</a:t>
            </a:r>
            <a:r>
              <a:rPr lang="zh-CN" altLang="en-US" sz="2000">
                <a:latin typeface="Verdana" charset="0"/>
                <a:ea typeface="宋体" charset="0"/>
              </a:rPr>
              <a:t>控件远程代码执行漏洞，没有对通过该控件在宿主上的交互行为进行有效控制</a:t>
            </a:r>
          </a:p>
          <a:p>
            <a:pPr eaLnBrk="1" hangingPunct="1"/>
            <a:r>
              <a:rPr lang="en-US" altLang="zh-CN" sz="2200">
                <a:latin typeface="Verdana" charset="0"/>
                <a:ea typeface="宋体" charset="0"/>
              </a:rPr>
              <a:t>MS06-014</a:t>
            </a:r>
            <a:r>
              <a:rPr lang="zh-CN" altLang="en-US" sz="2200">
                <a:latin typeface="Verdana" charset="0"/>
                <a:ea typeface="宋体" charset="0"/>
              </a:rPr>
              <a:t>网马程序</a:t>
            </a:r>
          </a:p>
        </p:txBody>
      </p:sp>
      <p:pic>
        <p:nvPicPr>
          <p:cNvPr id="31751"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31913" y="3206750"/>
            <a:ext cx="604837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995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547664" y="188640"/>
            <a:ext cx="8001000" cy="747936"/>
          </a:xfrm>
        </p:spPr>
        <p:txBody>
          <a:bodyPr/>
          <a:lstStyle/>
          <a:p>
            <a:r>
              <a:rPr lang="zh-CN" altLang="en-US" sz="4400" dirty="0">
                <a:latin typeface="Verdana" charset="0"/>
                <a:ea typeface="宋体" charset="0"/>
              </a:rPr>
              <a:t>典型网页木马</a:t>
            </a:r>
            <a:r>
              <a:rPr lang="en-US" altLang="zh-CN" sz="4400" dirty="0">
                <a:latin typeface="Arial" charset="0"/>
                <a:ea typeface="宋体" charset="0"/>
              </a:rPr>
              <a:t> -  </a:t>
            </a:r>
            <a:r>
              <a:rPr lang="en-US" altLang="zh-CN" sz="4400" dirty="0">
                <a:latin typeface="Verdana" charset="0"/>
                <a:ea typeface="宋体" charset="0"/>
              </a:rPr>
              <a:t>ANI</a:t>
            </a:r>
            <a:r>
              <a:rPr lang="zh-CN" altLang="en-US" sz="4400" dirty="0">
                <a:latin typeface="Verdana" charset="0"/>
                <a:ea typeface="宋体" charset="0"/>
              </a:rPr>
              <a:t>网马</a:t>
            </a:r>
            <a:endParaRPr lang="zh-CN" altLang="en-US" dirty="0">
              <a:latin typeface="Verdana" charset="0"/>
              <a:ea typeface="宋体" charset="0"/>
            </a:endParaRPr>
          </a:p>
        </p:txBody>
      </p:sp>
      <p:sp>
        <p:nvSpPr>
          <p:cNvPr id="32771" name="内容占位符 2"/>
          <p:cNvSpPr>
            <a:spLocks noGrp="1"/>
          </p:cNvSpPr>
          <p:nvPr>
            <p:ph idx="1"/>
          </p:nvPr>
        </p:nvSpPr>
        <p:spPr/>
        <p:txBody>
          <a:bodyPr/>
          <a:lstStyle/>
          <a:p>
            <a:r>
              <a:rPr lang="en-US" altLang="zh-CN">
                <a:latin typeface="Verdana" charset="0"/>
                <a:ea typeface="宋体" charset="0"/>
              </a:rPr>
              <a:t>MS07-017</a:t>
            </a:r>
            <a:r>
              <a:rPr lang="zh-CN" altLang="en-US">
                <a:latin typeface="Verdana" charset="0"/>
                <a:ea typeface="宋体" charset="0"/>
              </a:rPr>
              <a:t>安全漏洞机理</a:t>
            </a:r>
            <a:endParaRPr lang="en-US" altLang="zh-CN">
              <a:latin typeface="Verdana" charset="0"/>
              <a:ea typeface="宋体" charset="0"/>
            </a:endParaRPr>
          </a:p>
          <a:p>
            <a:pPr lvl="1"/>
            <a:r>
              <a:rPr lang="en-US" altLang="zh-CN">
                <a:latin typeface="Verdana" charset="0"/>
                <a:ea typeface="宋体" charset="0"/>
              </a:rPr>
              <a:t>Windows</a:t>
            </a:r>
            <a:r>
              <a:rPr lang="zh-CN" altLang="en-US">
                <a:latin typeface="Verdana" charset="0"/>
                <a:ea typeface="宋体" charset="0"/>
              </a:rPr>
              <a:t>处理光标、动态光标和图标格式的方式中存在远程执行代码漏洞</a:t>
            </a:r>
            <a:endParaRPr lang="en-US" altLang="zh-CN">
              <a:latin typeface="Verdana" charset="0"/>
              <a:ea typeface="宋体" charset="0"/>
            </a:endParaRPr>
          </a:p>
          <a:p>
            <a:pPr lvl="1"/>
            <a:r>
              <a:rPr lang="zh-CN" altLang="en-US">
                <a:latin typeface="Verdana" charset="0"/>
                <a:ea typeface="宋体" charset="0"/>
              </a:rPr>
              <a:t>可构建恶意的光标或图标文件进行利用</a:t>
            </a:r>
            <a:endParaRPr lang="en-US" altLang="zh-CN">
              <a:latin typeface="Verdana" charset="0"/>
              <a:ea typeface="宋体" charset="0"/>
            </a:endParaRPr>
          </a:p>
          <a:p>
            <a:r>
              <a:rPr lang="en-US" altLang="zh-CN">
                <a:latin typeface="Verdana" charset="0"/>
                <a:ea typeface="宋体" charset="0"/>
              </a:rPr>
              <a:t>ANI</a:t>
            </a:r>
            <a:r>
              <a:rPr lang="zh-CN" altLang="en-US">
                <a:latin typeface="Verdana" charset="0"/>
                <a:ea typeface="宋体" charset="0"/>
              </a:rPr>
              <a:t>网马</a:t>
            </a:r>
            <a:endParaRPr lang="en-US" altLang="zh-CN">
              <a:latin typeface="Verdana" charset="0"/>
              <a:ea typeface="宋体" charset="0"/>
            </a:endParaRPr>
          </a:p>
          <a:p>
            <a:endParaRPr lang="zh-CN" altLang="en-US">
              <a:latin typeface="Verdana" charset="0"/>
              <a:ea typeface="宋体" charset="0"/>
            </a:endParaRPr>
          </a:p>
        </p:txBody>
      </p:sp>
      <p:sp>
        <p:nvSpPr>
          <p:cNvPr id="3277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B76207C4-61CA-6441-8308-B56D5BBCCF7A}" type="datetime2">
              <a:rPr lang="zh-CN" altLang="en-US" sz="1200"/>
              <a:pPr eaLnBrk="1" hangingPunct="1"/>
              <a:t>2022年9月2日</a:t>
            </a:fld>
            <a:endParaRPr lang="en-US" altLang="zh-CN" sz="1200"/>
          </a:p>
        </p:txBody>
      </p:sp>
      <p:sp>
        <p:nvSpPr>
          <p:cNvPr id="327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BBF19B3-9DE8-E845-8244-0AE48D2C7F9E}" type="slidenum">
              <a:rPr lang="en-US" altLang="zh-CN" sz="1200"/>
              <a:pPr eaLnBrk="1" hangingPunct="1"/>
              <a:t>38</a:t>
            </a:fld>
            <a:endParaRPr lang="en-US" altLang="zh-CN" sz="1200"/>
          </a:p>
        </p:txBody>
      </p:sp>
      <p:pic>
        <p:nvPicPr>
          <p:cNvPr id="32775"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57563" y="3786188"/>
            <a:ext cx="526732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90838" y="1581869"/>
            <a:ext cx="6253162"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013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1142"/>
                                        </p:tgtEl>
                                        <p:attrNameLst>
                                          <p:attrName>style.visibility</p:attrName>
                                        </p:attrNameLst>
                                      </p:cBhvr>
                                      <p:to>
                                        <p:strVal val="visible"/>
                                      </p:to>
                                    </p:set>
                                    <p:anim calcmode="lin" valueType="num">
                                      <p:cBhvr additive="base">
                                        <p:cTn id="7" dur="500" fill="hold"/>
                                        <p:tgtEl>
                                          <p:spTgt spid="91142"/>
                                        </p:tgtEl>
                                        <p:attrNameLst>
                                          <p:attrName>ppt_x</p:attrName>
                                        </p:attrNameLst>
                                      </p:cBhvr>
                                      <p:tavLst>
                                        <p:tav tm="0">
                                          <p:val>
                                            <p:strVal val="#ppt_x"/>
                                          </p:val>
                                        </p:tav>
                                        <p:tav tm="100000">
                                          <p:val>
                                            <p:strVal val="#ppt_x"/>
                                          </p:val>
                                        </p:tav>
                                      </p:tavLst>
                                    </p:anim>
                                    <p:anim calcmode="lin" valueType="num">
                                      <p:cBhvr additive="base">
                                        <p:cTn id="8" dur="500" fill="hold"/>
                                        <p:tgtEl>
                                          <p:spTgt spid="91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619672" y="260648"/>
            <a:ext cx="8001000" cy="531912"/>
          </a:xfrm>
        </p:spPr>
        <p:txBody>
          <a:bodyPr/>
          <a:lstStyle/>
          <a:p>
            <a:r>
              <a:rPr lang="en-US" altLang="zh-CN" dirty="0">
                <a:latin typeface="Verdana" charset="0"/>
                <a:ea typeface="宋体" charset="0"/>
              </a:rPr>
              <a:t>MS07-017</a:t>
            </a:r>
            <a:r>
              <a:rPr lang="zh-CN" altLang="en-US" dirty="0">
                <a:latin typeface="Verdana" charset="0"/>
                <a:ea typeface="宋体" charset="0"/>
              </a:rPr>
              <a:t>网马利用追踪结果</a:t>
            </a:r>
          </a:p>
        </p:txBody>
      </p:sp>
      <p:graphicFrame>
        <p:nvGraphicFramePr>
          <p:cNvPr id="7" name="内容占位符 6"/>
          <p:cNvGraphicFramePr>
            <a:graphicFrameLocks noGrp="1"/>
          </p:cNvGraphicFramePr>
          <p:nvPr>
            <p:ph idx="1"/>
          </p:nvPr>
        </p:nvGraphicFramePr>
        <p:xfrm>
          <a:off x="714375" y="1857375"/>
          <a:ext cx="7715250" cy="4023360"/>
        </p:xfrm>
        <a:graphic>
          <a:graphicData uri="http://schemas.openxmlformats.org/drawingml/2006/table">
            <a:tbl>
              <a:tblPr/>
              <a:tblGrid>
                <a:gridCol w="990600">
                  <a:extLst>
                    <a:ext uri="{9D8B030D-6E8A-4147-A177-3AD203B41FA5}">
                      <a16:colId xmlns:a16="http://schemas.microsoft.com/office/drawing/2014/main" val="20000"/>
                    </a:ext>
                  </a:extLst>
                </a:gridCol>
                <a:gridCol w="1274763">
                  <a:extLst>
                    <a:ext uri="{9D8B030D-6E8A-4147-A177-3AD203B41FA5}">
                      <a16:colId xmlns:a16="http://schemas.microsoft.com/office/drawing/2014/main" val="20001"/>
                    </a:ext>
                  </a:extLst>
                </a:gridCol>
                <a:gridCol w="925512">
                  <a:extLst>
                    <a:ext uri="{9D8B030D-6E8A-4147-A177-3AD203B41FA5}">
                      <a16:colId xmlns:a16="http://schemas.microsoft.com/office/drawing/2014/main" val="20002"/>
                    </a:ext>
                  </a:extLst>
                </a:gridCol>
                <a:gridCol w="842963">
                  <a:extLst>
                    <a:ext uri="{9D8B030D-6E8A-4147-A177-3AD203B41FA5}">
                      <a16:colId xmlns:a16="http://schemas.microsoft.com/office/drawing/2014/main" val="20003"/>
                    </a:ext>
                  </a:extLst>
                </a:gridCol>
                <a:gridCol w="3681412">
                  <a:extLst>
                    <a:ext uri="{9D8B030D-6E8A-4147-A177-3AD203B41FA5}">
                      <a16:colId xmlns:a16="http://schemas.microsoft.com/office/drawing/2014/main" val="20004"/>
                    </a:ext>
                  </a:extLst>
                </a:gridCol>
              </a:tblGrid>
              <a:tr h="1555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环节</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事件</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作者</a:t>
                      </a:r>
                      <a:r>
                        <a:rPr kumimoji="0" lang="en-US" altLang="zh-CN" sz="1100" b="0" i="0" u="none" strike="noStrike" cap="none" normalizeH="0" baseline="0">
                          <a:ln>
                            <a:noFill/>
                          </a:ln>
                          <a:solidFill>
                            <a:schemeClr val="tx1"/>
                          </a:solidFill>
                          <a:effectLst/>
                          <a:latin typeface="Times New Roman" charset="0"/>
                          <a:ea typeface="宋体" charset="0"/>
                          <a:cs typeface="宋体" charset="0"/>
                        </a:rPr>
                        <a:t>/</a:t>
                      </a:r>
                      <a:r>
                        <a:rPr kumimoji="0" lang="zh-CN" altLang="en-US" sz="1100" b="0" i="0" u="none" strike="noStrike" cap="none" normalizeH="0" baseline="0">
                          <a:ln>
                            <a:noFill/>
                          </a:ln>
                          <a:solidFill>
                            <a:schemeClr val="tx1"/>
                          </a:solidFill>
                          <a:effectLst/>
                          <a:latin typeface="Times New Roman" charset="0"/>
                          <a:ea typeface="宋体" charset="0"/>
                          <a:cs typeface="宋体" charset="0"/>
                        </a:rPr>
                        <a:t>单位</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时间点</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信息发布源</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安全漏洞发现和地下传播</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安全漏洞发现</a:t>
                      </a:r>
                      <a:r>
                        <a:rPr kumimoji="0" lang="en-US" altLang="zh-CN" sz="1100" b="0" i="0" u="none" strike="noStrike" cap="none" normalizeH="0" baseline="0">
                          <a:ln>
                            <a:noFill/>
                          </a:ln>
                          <a:solidFill>
                            <a:schemeClr val="tx1"/>
                          </a:solidFill>
                          <a:effectLst/>
                          <a:latin typeface="Times New Roman" charset="0"/>
                          <a:ea typeface="宋体" charset="0"/>
                          <a:cs typeface="宋体" charset="0"/>
                        </a:rPr>
                        <a:t> </a:t>
                      </a:r>
                      <a:r>
                        <a:rPr kumimoji="0" lang="zh-CN" altLang="en-US" sz="1100" b="0" i="0" u="none" strike="noStrike" cap="none" normalizeH="0" baseline="0">
                          <a:ln>
                            <a:noFill/>
                          </a:ln>
                          <a:solidFill>
                            <a:schemeClr val="tx1"/>
                          </a:solidFill>
                          <a:effectLst/>
                          <a:latin typeface="Times New Roman" charset="0"/>
                          <a:ea typeface="宋体" charset="0"/>
                          <a:cs typeface="宋体" charset="0"/>
                        </a:rPr>
                        <a:t>并通知厂商</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Alexander Sotirov /Determina</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06/12/20</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100" b="0" i="0" u="none" strike="noStrike" cap="none" normalizeH="0" baseline="0">
                        <a:ln>
                          <a:noFill/>
                        </a:ln>
                        <a:solidFill>
                          <a:schemeClr val="tx1"/>
                        </a:solidFill>
                        <a:effectLst/>
                        <a:latin typeface="宋体" charset="0"/>
                        <a:ea typeface="宋体" charset="0"/>
                        <a:cs typeface="宋体"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55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100" b="0" i="0" u="none" strike="noStrike" cap="none" normalizeH="0" baseline="0">
                        <a:ln>
                          <a:noFill/>
                        </a:ln>
                        <a:solidFill>
                          <a:schemeClr val="tx1"/>
                        </a:solidFill>
                        <a:effectLst/>
                        <a:latin typeface="宋体" charset="0"/>
                        <a:ea typeface="宋体" charset="0"/>
                        <a:cs typeface="宋体"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a:t>
                      </a:r>
                      <a:r>
                        <a:rPr kumimoji="0" lang="zh-CN" altLang="en-US" sz="1100" b="0" i="0" u="none" strike="noStrike" cap="none" normalizeH="0" baseline="0">
                          <a:ln>
                            <a:noFill/>
                          </a:ln>
                          <a:solidFill>
                            <a:schemeClr val="tx1"/>
                          </a:solidFill>
                          <a:effectLst/>
                          <a:latin typeface="Times New Roman" charset="0"/>
                          <a:ea typeface="宋体" charset="0"/>
                          <a:cs typeface="宋体" charset="0"/>
                        </a:rPr>
                        <a:t>黑帽子</a:t>
                      </a:r>
                      <a:r>
                        <a:rPr kumimoji="0" lang="en-US" altLang="zh-CN" sz="1100" b="0" i="0" u="none" strike="noStrike" cap="none" normalizeH="0" baseline="0">
                          <a:ln>
                            <a:noFill/>
                          </a:ln>
                          <a:solidFill>
                            <a:schemeClr val="tx1"/>
                          </a:solidFill>
                          <a:effectLst/>
                          <a:latin typeface="Times New Roman" charset="0"/>
                          <a:ea typeface="宋体" charset="0"/>
                          <a:cs typeface="宋体" charset="0"/>
                        </a:rPr>
                        <a:t>"</a:t>
                      </a:r>
                      <a:r>
                        <a:rPr kumimoji="0" lang="zh-CN" altLang="en-US" sz="1100" b="0" i="0" u="none" strike="noStrike" cap="none" normalizeH="0" baseline="0">
                          <a:ln>
                            <a:noFill/>
                          </a:ln>
                          <a:solidFill>
                            <a:schemeClr val="tx1"/>
                          </a:solidFill>
                          <a:effectLst/>
                          <a:latin typeface="Times New Roman" charset="0"/>
                          <a:ea typeface="宋体" charset="0"/>
                          <a:cs typeface="宋体" charset="0"/>
                        </a:rPr>
                        <a:t>开始利用</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不详</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07/3/27</a:t>
                      </a:r>
                      <a:r>
                        <a:rPr kumimoji="0" lang="zh-CN" altLang="en-US" sz="1100" b="0" i="0" u="none" strike="noStrike" cap="none" normalizeH="0" baseline="0">
                          <a:ln>
                            <a:noFill/>
                          </a:ln>
                          <a:solidFill>
                            <a:schemeClr val="tx1"/>
                          </a:solidFill>
                          <a:effectLst/>
                          <a:latin typeface="Times New Roman" charset="0"/>
                          <a:ea typeface="宋体" charset="0"/>
                          <a:cs typeface="宋体" charset="0"/>
                        </a:rPr>
                        <a:t>前</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因特网上出现</a:t>
                      </a:r>
                      <a:r>
                        <a:rPr kumimoji="0" lang="en-US" altLang="zh-CN" sz="1100" b="0" i="0" u="none" strike="noStrike" cap="none" normalizeH="0" baseline="0">
                          <a:ln>
                            <a:noFill/>
                          </a:ln>
                          <a:solidFill>
                            <a:schemeClr val="tx1"/>
                          </a:solidFill>
                          <a:effectLst/>
                          <a:latin typeface="Times New Roman" charset="0"/>
                          <a:ea typeface="宋体" charset="0"/>
                          <a:cs typeface="宋体" charset="0"/>
                        </a:rPr>
                        <a:t>Exploit-ANIfile.c</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11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公开披漏</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首次公开披漏</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McAfee Averts Labs</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07/3/28</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sng" strike="noStrike" cap="none" normalizeH="0" baseline="0">
                          <a:ln>
                            <a:noFill/>
                          </a:ln>
                          <a:solidFill>
                            <a:srgbClr val="0000FF"/>
                          </a:solidFill>
                          <a:effectLst/>
                          <a:latin typeface="宋体" charset="0"/>
                          <a:ea typeface="宋体" charset="0"/>
                          <a:cs typeface="宋体" charset="0"/>
                        </a:rPr>
                        <a:t>&lt;http://www.avertlabs.com/research/blog/?p=230&gt;</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100" b="0" i="0" u="none" strike="noStrike" cap="none" normalizeH="0" baseline="0">
                        <a:ln>
                          <a:noFill/>
                        </a:ln>
                        <a:solidFill>
                          <a:schemeClr val="tx1"/>
                        </a:solidFill>
                        <a:effectLst/>
                        <a:latin typeface="宋体" charset="0"/>
                        <a:ea typeface="宋体" charset="0"/>
                        <a:cs typeface="宋体"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BugTraq</a:t>
                      </a:r>
                      <a:r>
                        <a:rPr kumimoji="0" lang="zh-CN" altLang="en-US" sz="1100" b="0" i="0" u="none" strike="noStrike" cap="none" normalizeH="0" baseline="0">
                          <a:ln>
                            <a:noFill/>
                          </a:ln>
                          <a:solidFill>
                            <a:schemeClr val="tx1"/>
                          </a:solidFill>
                          <a:effectLst/>
                          <a:latin typeface="Times New Roman" charset="0"/>
                          <a:ea typeface="宋体" charset="0"/>
                          <a:cs typeface="宋体" charset="0"/>
                        </a:rPr>
                        <a:t>邮件列表</a:t>
                      </a:r>
                      <a:r>
                        <a:rPr kumimoji="0" lang="en-US" altLang="zh-CN" sz="1100" b="0" i="0" u="none" strike="noStrike" cap="none" normalizeH="0" baseline="0">
                          <a:ln>
                            <a:noFill/>
                          </a:ln>
                          <a:solidFill>
                            <a:schemeClr val="tx1"/>
                          </a:solidFill>
                          <a:effectLst/>
                          <a:latin typeface="Times New Roman" charset="0"/>
                          <a:ea typeface="宋体" charset="0"/>
                          <a:cs typeface="宋体" charset="0"/>
                        </a:rPr>
                        <a:t> </a:t>
                      </a:r>
                      <a:r>
                        <a:rPr kumimoji="0" lang="zh-CN" altLang="en-US" sz="1100" b="0" i="0" u="none" strike="noStrike" cap="none" normalizeH="0" baseline="0">
                          <a:ln>
                            <a:noFill/>
                          </a:ln>
                          <a:solidFill>
                            <a:schemeClr val="tx1"/>
                          </a:solidFill>
                          <a:effectLst/>
                          <a:latin typeface="Times New Roman" charset="0"/>
                          <a:ea typeface="宋体" charset="0"/>
                          <a:cs typeface="宋体" charset="0"/>
                        </a:rPr>
                        <a:t>信息公开披漏</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Alexander Sotirov / Determina </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07/3/30</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sng" strike="noStrike" cap="none" normalizeH="0" baseline="0">
                          <a:ln>
                            <a:noFill/>
                          </a:ln>
                          <a:solidFill>
                            <a:srgbClr val="0000FF"/>
                          </a:solidFill>
                          <a:effectLst/>
                          <a:latin typeface="宋体" charset="0"/>
                          <a:ea typeface="宋体" charset="0"/>
                          <a:cs typeface="宋体" charset="0"/>
                        </a:rPr>
                        <a:t>&lt;http://www.securityfocus.com/archive/1/archive/1/464269/100/0/threaded&gt;</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恶意程序出现</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国内网页木马出现</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逐浪</a:t>
                      </a:r>
                      <a:r>
                        <a:rPr kumimoji="0" lang="en-US" altLang="zh-CN" sz="1100" b="0" i="0" u="none" strike="noStrike" cap="none" normalizeH="0" baseline="0">
                          <a:ln>
                            <a:noFill/>
                          </a:ln>
                          <a:solidFill>
                            <a:schemeClr val="tx1"/>
                          </a:solidFill>
                          <a:effectLst/>
                          <a:latin typeface="Times New Roman" charset="0"/>
                          <a:ea typeface="宋体" charset="0"/>
                          <a:cs typeface="宋体" charset="0"/>
                        </a:rPr>
                        <a:t>MSDN[C.B.H.U]</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07/3/30</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sng" strike="noStrike" cap="none" normalizeH="0" baseline="0">
                          <a:ln>
                            <a:noFill/>
                          </a:ln>
                          <a:solidFill>
                            <a:srgbClr val="0000FF"/>
                          </a:solidFill>
                          <a:effectLst/>
                          <a:latin typeface="宋体" charset="0"/>
                          <a:ea typeface="宋体" charset="0"/>
                          <a:cs typeface="宋体" charset="0"/>
                        </a:rPr>
                        <a:t>&lt;http://hackeroo.com/read.php?tid-3014.html&gt;</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67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厂商发布安全警告及补丁程序</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厂商发布安全警告</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Microsoft</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07/3/31</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sng" strike="noStrike" cap="none" normalizeH="0" baseline="0">
                          <a:ln>
                            <a:noFill/>
                          </a:ln>
                          <a:solidFill>
                            <a:srgbClr val="0000FF"/>
                          </a:solidFill>
                          <a:effectLst/>
                          <a:latin typeface="宋体" charset="0"/>
                          <a:ea typeface="宋体" charset="0"/>
                          <a:cs typeface="宋体" charset="0"/>
                        </a:rPr>
                        <a:t>&lt;http://www.microsoft.com/technet/security/advisory/935423.mspx&gt;</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76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100" b="0" i="0" u="none" strike="noStrike" cap="none" normalizeH="0" baseline="0">
                        <a:ln>
                          <a:noFill/>
                        </a:ln>
                        <a:solidFill>
                          <a:schemeClr val="tx1"/>
                        </a:solidFill>
                        <a:effectLst/>
                        <a:latin typeface="宋体" charset="0"/>
                        <a:ea typeface="宋体" charset="0"/>
                        <a:cs typeface="宋体"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厂商发布补丁程序</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Microsoft</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07/4/3</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sng" strike="noStrike" cap="none" normalizeH="0" baseline="0">
                          <a:ln>
                            <a:noFill/>
                          </a:ln>
                          <a:solidFill>
                            <a:srgbClr val="0000FF"/>
                          </a:solidFill>
                          <a:effectLst/>
                          <a:latin typeface="宋体" charset="0"/>
                          <a:ea typeface="宋体" charset="0"/>
                          <a:cs typeface="宋体" charset="0"/>
                        </a:rPr>
                        <a:t>&lt;http://www.microsoft.com/technet/security/Bulletin/MS07-017.mspx&gt;</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67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恶意程序大规模传播和危害因特网</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光标漏洞挂马在</a:t>
                      </a:r>
                      <a:r>
                        <a:rPr kumimoji="0" lang="en-US" altLang="zh-CN" sz="1100" b="0" i="0" u="none" strike="noStrike" cap="none" normalizeH="0" baseline="0">
                          <a:ln>
                            <a:noFill/>
                          </a:ln>
                          <a:solidFill>
                            <a:schemeClr val="tx1"/>
                          </a:solidFill>
                          <a:effectLst/>
                          <a:latin typeface="Times New Roman" charset="0"/>
                          <a:ea typeface="宋体" charset="0"/>
                          <a:cs typeface="宋体" charset="0"/>
                        </a:rPr>
                        <a:t> </a:t>
                      </a:r>
                      <a:r>
                        <a:rPr kumimoji="0" lang="zh-CN" altLang="en-US" sz="1100" b="0" i="0" u="none" strike="noStrike" cap="none" normalizeH="0" baseline="0">
                          <a:ln>
                            <a:noFill/>
                          </a:ln>
                          <a:solidFill>
                            <a:schemeClr val="tx1"/>
                          </a:solidFill>
                          <a:effectLst/>
                          <a:latin typeface="Times New Roman" charset="0"/>
                          <a:ea typeface="宋体" charset="0"/>
                          <a:cs typeface="宋体" charset="0"/>
                        </a:rPr>
                        <a:t>国内大规模流行</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100" b="0" i="0" u="none" strike="noStrike" cap="none" normalizeH="0" baseline="0">
                        <a:ln>
                          <a:noFill/>
                        </a:ln>
                        <a:solidFill>
                          <a:schemeClr val="tx1"/>
                        </a:solidFill>
                        <a:effectLst/>
                        <a:latin typeface="宋体" charset="0"/>
                        <a:ea typeface="宋体" charset="0"/>
                        <a:cs typeface="宋体"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07/4</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sng" strike="noStrike" cap="none" normalizeH="0" baseline="0">
                          <a:ln>
                            <a:noFill/>
                          </a:ln>
                          <a:solidFill>
                            <a:srgbClr val="0000FF"/>
                          </a:solidFill>
                          <a:effectLst/>
                          <a:latin typeface="宋体" charset="0"/>
                          <a:ea typeface="宋体" charset="0"/>
                          <a:cs typeface="宋体" charset="0"/>
                        </a:rPr>
                        <a:t>&lt;http://hi.baidu.com/daishuo/blog/item/6bebce1b14e3befbaf51339f.html&gt;</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14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交易</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光标漏洞网马</a:t>
                      </a:r>
                      <a:r>
                        <a:rPr kumimoji="0" lang="en-US" altLang="zh-CN" sz="1100" b="0" i="0" u="none" strike="noStrike" cap="none" normalizeH="0" baseline="0">
                          <a:ln>
                            <a:noFill/>
                          </a:ln>
                          <a:solidFill>
                            <a:schemeClr val="tx1"/>
                          </a:solidFill>
                          <a:effectLst/>
                          <a:latin typeface="Times New Roman" charset="0"/>
                          <a:ea typeface="宋体" charset="0"/>
                          <a:cs typeface="宋体" charset="0"/>
                        </a:rPr>
                        <a:t> </a:t>
                      </a:r>
                      <a:r>
                        <a:rPr kumimoji="0" lang="zh-CN" altLang="en-US" sz="1100" b="0" i="0" u="none" strike="noStrike" cap="none" normalizeH="0" baseline="0">
                          <a:ln>
                            <a:noFill/>
                          </a:ln>
                          <a:solidFill>
                            <a:schemeClr val="tx1"/>
                          </a:solidFill>
                          <a:effectLst/>
                          <a:latin typeface="Times New Roman" charset="0"/>
                          <a:ea typeface="宋体" charset="0"/>
                          <a:cs typeface="宋体" charset="0"/>
                        </a:rPr>
                        <a:t>开始黑市交易</a:t>
                      </a:r>
                      <a:endParaRPr kumimoji="0" lang="en-US" alt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chemeClr val="tx1"/>
                          </a:solidFill>
                          <a:effectLst/>
                          <a:latin typeface="Times New Roman" charset="0"/>
                          <a:ea typeface="宋体" charset="0"/>
                          <a:cs typeface="宋体" charset="0"/>
                        </a:rPr>
                        <a:t>匿名，</a:t>
                      </a:r>
                      <a:r>
                        <a:rPr kumimoji="0" lang="en-US" altLang="zh-CN" sz="1100" b="0" i="0" u="none" strike="noStrike" cap="none" normalizeH="0" baseline="0">
                          <a:ln>
                            <a:noFill/>
                          </a:ln>
                          <a:solidFill>
                            <a:schemeClr val="tx1"/>
                          </a:solidFill>
                          <a:effectLst/>
                          <a:latin typeface="Times New Roman" charset="0"/>
                          <a:ea typeface="宋体" charset="0"/>
                          <a:cs typeface="宋体" charset="0"/>
                        </a:rPr>
                        <a:t>QQ:767565199</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宋体" charset="0"/>
                          <a:ea typeface="宋体" charset="0"/>
                          <a:cs typeface="宋体" charset="0"/>
                        </a:rPr>
                        <a:t>07/4/15</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sng" strike="noStrike" cap="none" normalizeH="0" baseline="0">
                          <a:ln>
                            <a:noFill/>
                          </a:ln>
                          <a:solidFill>
                            <a:srgbClr val="0000FF"/>
                          </a:solidFill>
                          <a:effectLst/>
                          <a:latin typeface="宋体" charset="0"/>
                          <a:ea typeface="宋体" charset="0"/>
                          <a:cs typeface="宋体" charset="0"/>
                        </a:rPr>
                        <a:t>&lt;http://post.baidu.com/f?ct=335675392&amp;tn=baiduPostBrowser&amp;sc=1783269275&amp;z=191313751&amp;pn=0&amp;rn=50&amp;lm=0&amp;word=%CD%F8%C2%ED#1783269275&gt;</a:t>
                      </a:r>
                      <a:endParaRPr kumimoji="0" lang="zh-CN" sz="1800" b="0" i="0" u="none" strike="noStrike" cap="none" normalizeH="0" baseline="0">
                        <a:ln>
                          <a:noFill/>
                        </a:ln>
                        <a:solidFill>
                          <a:schemeClr val="tx1"/>
                        </a:solidFill>
                        <a:effectLst/>
                        <a:latin typeface="Times New Roman" charset="0"/>
                        <a:ea typeface="宋体" charset="0"/>
                        <a:cs typeface="Times New Roman"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3863"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78B36826-DA81-5D44-8EA0-62EC02952BCA}" type="datetime2">
              <a:rPr lang="zh-CN" altLang="en-US" sz="1200"/>
              <a:pPr eaLnBrk="1" hangingPunct="1"/>
              <a:t>2022年9月2日</a:t>
            </a:fld>
            <a:endParaRPr lang="en-US" altLang="zh-CN" sz="1200"/>
          </a:p>
        </p:txBody>
      </p:sp>
      <p:sp>
        <p:nvSpPr>
          <p:cNvPr id="3386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B681A27E-99E6-CE45-A1C9-963540CE28B9}" type="slidenum">
              <a:rPr lang="en-US" altLang="zh-CN" sz="1200"/>
              <a:pPr eaLnBrk="1" hangingPunct="1"/>
              <a:t>39</a:t>
            </a:fld>
            <a:endParaRPr lang="en-US" altLang="zh-CN" sz="1200"/>
          </a:p>
        </p:txBody>
      </p:sp>
    </p:spTree>
    <p:extLst>
      <p:ext uri="{BB962C8B-B14F-4D97-AF65-F5344CB8AC3E}">
        <p14:creationId xmlns:p14="http://schemas.microsoft.com/office/powerpoint/2010/main" val="196116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23628" y="260648"/>
            <a:ext cx="8001000" cy="603920"/>
          </a:xfrm>
        </p:spPr>
        <p:txBody>
          <a:bodyPr/>
          <a:lstStyle/>
          <a:p>
            <a:r>
              <a:rPr lang="zh-CN" altLang="en-US" dirty="0"/>
              <a:t>第一次浏览器大战</a:t>
            </a: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4</a:t>
            </a:fld>
            <a:endParaRPr lang="en-US" altLang="zh-CN"/>
          </a:p>
        </p:txBody>
      </p:sp>
      <p:sp>
        <p:nvSpPr>
          <p:cNvPr id="7" name="TextBox 6"/>
          <p:cNvSpPr txBox="1"/>
          <p:nvPr/>
        </p:nvSpPr>
        <p:spPr>
          <a:xfrm>
            <a:off x="827584" y="1700808"/>
            <a:ext cx="3096344" cy="2308324"/>
          </a:xfrm>
          <a:prstGeom prst="rect">
            <a:avLst/>
          </a:prstGeom>
          <a:noFill/>
        </p:spPr>
        <p:txBody>
          <a:bodyPr wrap="square" rtlCol="0">
            <a:spAutoFit/>
          </a:bodyPr>
          <a:lstStyle/>
          <a:p>
            <a:r>
              <a:rPr lang="zh-CN" altLang="en-US" dirty="0"/>
              <a:t>网景</a:t>
            </a:r>
            <a:endParaRPr lang="en-US" altLang="zh-CN" dirty="0"/>
          </a:p>
          <a:p>
            <a:endParaRPr lang="en-US" altLang="zh-CN" dirty="0"/>
          </a:p>
          <a:p>
            <a:pPr>
              <a:buFont typeface="Wingdings" pitchFamily="2" charset="2"/>
              <a:buChar char="l"/>
            </a:pPr>
            <a:r>
              <a:rPr lang="zh-CN" altLang="en-US" dirty="0"/>
              <a:t>浏览器市场占有率在</a:t>
            </a:r>
            <a:r>
              <a:rPr lang="en-US" altLang="zh-CN" dirty="0"/>
              <a:t>70%</a:t>
            </a:r>
            <a:r>
              <a:rPr lang="zh-CN" altLang="en-US" dirty="0"/>
              <a:t>以上</a:t>
            </a:r>
            <a:endParaRPr lang="en-US" altLang="zh-CN" dirty="0"/>
          </a:p>
          <a:p>
            <a:pPr>
              <a:buFont typeface="Wingdings" pitchFamily="2" charset="2"/>
              <a:buChar char="l"/>
            </a:pPr>
            <a:endParaRPr lang="en-US" altLang="zh-CN" dirty="0"/>
          </a:p>
          <a:p>
            <a:pPr>
              <a:buFont typeface="Wingdings" pitchFamily="2" charset="2"/>
              <a:buChar char="l"/>
            </a:pPr>
            <a:r>
              <a:rPr lang="zh-CN" altLang="en-US" dirty="0"/>
              <a:t>技术领先</a:t>
            </a:r>
            <a:r>
              <a:rPr lang="en-US" altLang="zh-CN" dirty="0"/>
              <a:t>6</a:t>
            </a:r>
            <a:r>
              <a:rPr lang="zh-CN" altLang="en-US" dirty="0"/>
              <a:t>个月</a:t>
            </a:r>
            <a:endParaRPr lang="en-US" altLang="zh-CN" dirty="0"/>
          </a:p>
          <a:p>
            <a:pPr>
              <a:buFont typeface="Wingdings" pitchFamily="2" charset="2"/>
              <a:buChar char="l"/>
            </a:pPr>
            <a:endParaRPr lang="en-US" altLang="zh-CN" dirty="0"/>
          </a:p>
          <a:p>
            <a:pPr>
              <a:buFont typeface="Wingdings" pitchFamily="2" charset="2"/>
              <a:buChar char="l"/>
            </a:pPr>
            <a:endParaRPr lang="zh-CN" altLang="en-US" dirty="0"/>
          </a:p>
        </p:txBody>
      </p:sp>
      <p:sp>
        <p:nvSpPr>
          <p:cNvPr id="8" name="TextBox 7"/>
          <p:cNvSpPr txBox="1"/>
          <p:nvPr/>
        </p:nvSpPr>
        <p:spPr>
          <a:xfrm>
            <a:off x="5508104" y="1700808"/>
            <a:ext cx="3096344" cy="2862322"/>
          </a:xfrm>
          <a:prstGeom prst="rect">
            <a:avLst/>
          </a:prstGeom>
          <a:noFill/>
        </p:spPr>
        <p:txBody>
          <a:bodyPr wrap="square" rtlCol="0">
            <a:spAutoFit/>
          </a:bodyPr>
          <a:lstStyle/>
          <a:p>
            <a:r>
              <a:rPr lang="zh-CN" altLang="en-US" dirty="0"/>
              <a:t>微软</a:t>
            </a:r>
            <a:endParaRPr lang="en-US" altLang="zh-CN" dirty="0"/>
          </a:p>
          <a:p>
            <a:endParaRPr lang="en-US" altLang="zh-CN" dirty="0"/>
          </a:p>
          <a:p>
            <a:pPr>
              <a:buFont typeface="Wingdings" pitchFamily="2" charset="2"/>
              <a:buChar char="l"/>
            </a:pPr>
            <a:r>
              <a:rPr lang="zh-CN" altLang="en-US" dirty="0"/>
              <a:t>在桌面操作系统市场的统治地位</a:t>
            </a:r>
            <a:endParaRPr lang="en-US" altLang="zh-CN" dirty="0"/>
          </a:p>
          <a:p>
            <a:pPr>
              <a:buFont typeface="Wingdings" pitchFamily="2" charset="2"/>
              <a:buChar char="l"/>
            </a:pPr>
            <a:endParaRPr lang="en-US" altLang="zh-CN" dirty="0"/>
          </a:p>
          <a:p>
            <a:pPr>
              <a:buFont typeface="Wingdings" pitchFamily="2" charset="2"/>
              <a:buChar char="l"/>
            </a:pPr>
            <a:r>
              <a:rPr lang="zh-CN" altLang="en-US" dirty="0"/>
              <a:t>财大气粗，拥有</a:t>
            </a:r>
            <a:r>
              <a:rPr lang="en-US" altLang="zh-CN" dirty="0"/>
              <a:t>90</a:t>
            </a:r>
            <a:r>
              <a:rPr lang="zh-CN" altLang="en-US" dirty="0"/>
              <a:t>亿美元现金，网景在股票市场上的总价值刚刚超过</a:t>
            </a:r>
            <a:r>
              <a:rPr lang="en-US" altLang="zh-CN" dirty="0"/>
              <a:t>40</a:t>
            </a:r>
            <a:r>
              <a:rPr lang="zh-CN" altLang="en-US" dirty="0"/>
              <a:t>亿</a:t>
            </a:r>
            <a:endParaRPr lang="en-US" altLang="zh-CN" dirty="0"/>
          </a:p>
          <a:p>
            <a:pPr>
              <a:buFont typeface="Wingdings" pitchFamily="2" charset="2"/>
              <a:buChar char="l"/>
            </a:pPr>
            <a:endParaRPr lang="en-US" altLang="zh-CN" dirty="0"/>
          </a:p>
          <a:p>
            <a:pPr>
              <a:buFont typeface="Wingdings" pitchFamily="2" charset="2"/>
              <a:buChar char="l"/>
            </a:pPr>
            <a:endParaRPr lang="zh-CN" altLang="en-US" dirty="0"/>
          </a:p>
        </p:txBody>
      </p:sp>
      <p:pic>
        <p:nvPicPr>
          <p:cNvPr id="9" name="图片 5" descr="948bcfc8ce8df53c7f3e6f13.jpg"/>
          <p:cNvPicPr>
            <a:picLocks noChangeAspect="1"/>
          </p:cNvPicPr>
          <p:nvPr/>
        </p:nvPicPr>
        <p:blipFill>
          <a:blip r:embed="rId3"/>
          <a:stretch>
            <a:fillRect/>
          </a:stretch>
        </p:blipFill>
        <p:spPr>
          <a:xfrm>
            <a:off x="323528" y="3645024"/>
            <a:ext cx="1765300" cy="2540000"/>
          </a:xfrm>
          <a:prstGeom prst="rect">
            <a:avLst/>
          </a:prstGeom>
        </p:spPr>
      </p:pic>
      <p:sp>
        <p:nvSpPr>
          <p:cNvPr id="10" name="TextBox 9"/>
          <p:cNvSpPr txBox="1"/>
          <p:nvPr/>
        </p:nvSpPr>
        <p:spPr>
          <a:xfrm>
            <a:off x="2339752" y="3789040"/>
            <a:ext cx="1728192" cy="923330"/>
          </a:xfrm>
          <a:prstGeom prst="rect">
            <a:avLst/>
          </a:prstGeom>
          <a:noFill/>
        </p:spPr>
        <p:txBody>
          <a:bodyPr wrap="square" rtlCol="0">
            <a:spAutoFit/>
          </a:bodyPr>
          <a:lstStyle/>
          <a:p>
            <a:r>
              <a:rPr lang="zh-CN" altLang="en-US" dirty="0"/>
              <a:t>“一夜之间成为</a:t>
            </a:r>
            <a:r>
              <a:rPr lang="en-US" altLang="zh-CN" dirty="0"/>
              <a:t>24</a:t>
            </a:r>
            <a:r>
              <a:rPr lang="zh-CN" altLang="en-US" dirty="0"/>
              <a:t>岁的亿万富翁”</a:t>
            </a:r>
          </a:p>
        </p:txBody>
      </p:sp>
      <p:pic>
        <p:nvPicPr>
          <p:cNvPr id="11" name="图片 8" descr="948bcfc8ce8df53c7f3e6f13.jpg"/>
          <p:cNvPicPr>
            <a:picLocks noChangeAspect="1"/>
          </p:cNvPicPr>
          <p:nvPr/>
        </p:nvPicPr>
        <p:blipFill>
          <a:blip r:embed="rId4"/>
          <a:stretch>
            <a:fillRect/>
          </a:stretch>
        </p:blipFill>
        <p:spPr>
          <a:xfrm>
            <a:off x="6876256" y="4293096"/>
            <a:ext cx="1590675" cy="1905000"/>
          </a:xfrm>
          <a:prstGeom prst="rect">
            <a:avLst/>
          </a:prstGeom>
        </p:spPr>
      </p:pic>
      <p:sp>
        <p:nvSpPr>
          <p:cNvPr id="12" name="TextBox 11"/>
          <p:cNvSpPr txBox="1"/>
          <p:nvPr/>
        </p:nvSpPr>
        <p:spPr>
          <a:xfrm>
            <a:off x="4860032" y="4365104"/>
            <a:ext cx="1728192" cy="923330"/>
          </a:xfrm>
          <a:prstGeom prst="rect">
            <a:avLst/>
          </a:prstGeom>
          <a:noFill/>
        </p:spPr>
        <p:txBody>
          <a:bodyPr wrap="square" rtlCol="0">
            <a:spAutoFit/>
          </a:bodyPr>
          <a:lstStyle/>
          <a:p>
            <a:r>
              <a:rPr lang="zh-CN" altLang="en-US" dirty="0"/>
              <a:t>“浏览器只是个非常简单的软件”</a:t>
            </a:r>
          </a:p>
        </p:txBody>
      </p:sp>
      <p:sp>
        <p:nvSpPr>
          <p:cNvPr id="13" name="Rectangle 12"/>
          <p:cNvSpPr/>
          <p:nvPr/>
        </p:nvSpPr>
        <p:spPr>
          <a:xfrm>
            <a:off x="3347864" y="4797152"/>
            <a:ext cx="1455710" cy="923330"/>
          </a:xfrm>
          <a:prstGeom prst="rect">
            <a:avLst/>
          </a:prstGeom>
          <a:noFill/>
        </p:spPr>
        <p:txBody>
          <a:bodyPr wrap="none" lIns="91440" tIns="45720" rIns="91440" bIns="45720">
            <a:spAutoFit/>
          </a:bodyPr>
          <a:lstStyle/>
          <a:p>
            <a:pPr algn="ctr"/>
            <a:r>
              <a:rPr lang="en-US" altLang="zh-CN" sz="5400" b="1" dirty="0">
                <a:ln w="18000">
                  <a:solidFill>
                    <a:schemeClr val="accent2">
                      <a:satMod val="140000"/>
                    </a:schemeClr>
                  </a:solidFill>
                  <a:prstDash val="solid"/>
                  <a:miter lim="800000"/>
                </a:ln>
                <a:solidFill>
                  <a:srgbClr val="FF0000"/>
                </a:solidFill>
                <a:effectLst>
                  <a:innerShdw blurRad="63500" dist="50800" dir="16200000">
                    <a:prstClr val="black">
                      <a:alpha val="50000"/>
                    </a:prstClr>
                  </a:innerShdw>
                </a:effectLst>
              </a:rPr>
              <a:t>VS.</a:t>
            </a:r>
          </a:p>
        </p:txBody>
      </p:sp>
    </p:spTree>
    <p:extLst>
      <p:ext uri="{BB962C8B-B14F-4D97-AF65-F5344CB8AC3E}">
        <p14:creationId xmlns:p14="http://schemas.microsoft.com/office/powerpoint/2010/main" val="7096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900" decel="100000" fill="hold"/>
                                        <p:tgtEl>
                                          <p:spTgt spid="13"/>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7F1CBF64-ECCB-2542-93F6-21C9C06AE5F7}" type="datetime2">
              <a:rPr lang="zh-CN" altLang="en-US" sz="1200"/>
              <a:pPr eaLnBrk="1" hangingPunct="1"/>
              <a:t>2022年9月2日</a:t>
            </a:fld>
            <a:endParaRPr lang="en-US" altLang="zh-CN" sz="1200"/>
          </a:p>
        </p:txBody>
      </p:sp>
      <p:sp>
        <p:nvSpPr>
          <p:cNvPr id="3481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r>
              <a:rPr lang="zh-CN" altLang="en-US" sz="1200"/>
              <a:t>网络攻防技术与实践课程</a:t>
            </a:r>
          </a:p>
          <a:p>
            <a:pPr eaLnBrk="1" hangingPunct="1"/>
            <a:r>
              <a:rPr lang="en-US" sz="1200"/>
              <a:t>Copyright (c)</a:t>
            </a:r>
            <a:r>
              <a:rPr lang="en-US" altLang="zh-CN" sz="1200"/>
              <a:t> 2008</a:t>
            </a:r>
            <a:r>
              <a:rPr lang="zh-CN" altLang="en-US" sz="1200"/>
              <a:t>－</a:t>
            </a:r>
            <a:r>
              <a:rPr lang="en-US" altLang="zh-CN" sz="1200"/>
              <a:t>2009 </a:t>
            </a:r>
            <a:r>
              <a:rPr lang="zh-CN" altLang="en-US" sz="1200"/>
              <a:t>诸葛建伟</a:t>
            </a:r>
          </a:p>
        </p:txBody>
      </p:sp>
      <p:sp>
        <p:nvSpPr>
          <p:cNvPr id="3482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6CE9BCA4-7CE4-C549-A0CB-CC5D72729A1C}" type="slidenum">
              <a:rPr lang="en-US" altLang="zh-CN" sz="1200"/>
              <a:pPr eaLnBrk="1" hangingPunct="1"/>
              <a:t>40</a:t>
            </a:fld>
            <a:endParaRPr lang="en-US" altLang="zh-CN" sz="1200"/>
          </a:p>
        </p:txBody>
      </p:sp>
      <p:sp>
        <p:nvSpPr>
          <p:cNvPr id="34821" name="Rectangle 2"/>
          <p:cNvSpPr>
            <a:spLocks noGrp="1" noChangeArrowheads="1"/>
          </p:cNvSpPr>
          <p:nvPr>
            <p:ph type="title"/>
          </p:nvPr>
        </p:nvSpPr>
        <p:spPr>
          <a:xfrm>
            <a:off x="1619672" y="188640"/>
            <a:ext cx="8001000" cy="531912"/>
          </a:xfrm>
        </p:spPr>
        <p:txBody>
          <a:bodyPr/>
          <a:lstStyle/>
          <a:p>
            <a:pPr eaLnBrk="1" hangingPunct="1"/>
            <a:r>
              <a:rPr lang="zh-CN" altLang="en-US" dirty="0">
                <a:latin typeface="Verdana" charset="0"/>
                <a:ea typeface="宋体" charset="0"/>
              </a:rPr>
              <a:t>网马生成器</a:t>
            </a:r>
          </a:p>
        </p:txBody>
      </p:sp>
      <p:pic>
        <p:nvPicPr>
          <p:cNvPr id="3482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571625"/>
            <a:ext cx="67151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297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B8EB0315-ECD1-1F4D-8112-C3DDAFC98263}" type="datetime2">
              <a:rPr lang="zh-CN" altLang="en-US" sz="1200"/>
              <a:pPr eaLnBrk="1" hangingPunct="1"/>
              <a:t>2022年9月2日</a:t>
            </a:fld>
            <a:endParaRPr lang="en-US" altLang="zh-CN" sz="1200"/>
          </a:p>
        </p:txBody>
      </p:sp>
      <p:sp>
        <p:nvSpPr>
          <p:cNvPr id="3584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03AD60C1-7552-ED43-B926-E50D92260C61}" type="slidenum">
              <a:rPr lang="en-US" altLang="zh-CN" sz="1200"/>
              <a:pPr eaLnBrk="1" hangingPunct="1"/>
              <a:t>41</a:t>
            </a:fld>
            <a:endParaRPr lang="en-US" altLang="zh-CN" sz="1200"/>
          </a:p>
        </p:txBody>
      </p:sp>
      <p:sp>
        <p:nvSpPr>
          <p:cNvPr id="35845" name="Rectangle 2"/>
          <p:cNvSpPr>
            <a:spLocks noGrp="1" noChangeArrowheads="1"/>
          </p:cNvSpPr>
          <p:nvPr>
            <p:ph type="title"/>
          </p:nvPr>
        </p:nvSpPr>
        <p:spPr>
          <a:xfrm>
            <a:off x="1547664" y="116632"/>
            <a:ext cx="8001000" cy="819944"/>
          </a:xfrm>
        </p:spPr>
        <p:txBody>
          <a:bodyPr/>
          <a:lstStyle/>
          <a:p>
            <a:pPr eaLnBrk="1" hangingPunct="1"/>
            <a:r>
              <a:rPr lang="zh-CN" altLang="en-US" dirty="0">
                <a:latin typeface="Verdana" charset="0"/>
                <a:ea typeface="宋体" charset="0"/>
              </a:rPr>
              <a:t>网络访问流量重定向机制</a:t>
            </a:r>
          </a:p>
        </p:txBody>
      </p:sp>
      <p:sp>
        <p:nvSpPr>
          <p:cNvPr id="35846" name="Rectangle 3"/>
          <p:cNvSpPr>
            <a:spLocks noGrp="1" noChangeArrowheads="1"/>
          </p:cNvSpPr>
          <p:nvPr>
            <p:ph type="body" idx="1"/>
          </p:nvPr>
        </p:nvSpPr>
        <p:spPr/>
        <p:txBody>
          <a:bodyPr/>
          <a:lstStyle/>
          <a:p>
            <a:pPr eaLnBrk="1" hangingPunct="1">
              <a:lnSpc>
                <a:spcPct val="80000"/>
              </a:lnSpc>
            </a:pPr>
            <a:r>
              <a:rPr lang="zh-CN" altLang="en-US" sz="2000" dirty="0">
                <a:latin typeface="Verdana" charset="0"/>
                <a:ea typeface="宋体" charset="0"/>
              </a:rPr>
              <a:t>内嵌</a:t>
            </a:r>
            <a:r>
              <a:rPr lang="en-US" altLang="zh-CN" sz="2000" dirty="0">
                <a:latin typeface="Verdana" charset="0"/>
                <a:ea typeface="宋体" charset="0"/>
              </a:rPr>
              <a:t>HTML</a:t>
            </a:r>
            <a:r>
              <a:rPr lang="zh-CN" altLang="en-US" sz="2000" dirty="0">
                <a:latin typeface="Verdana" charset="0"/>
                <a:ea typeface="宋体" charset="0"/>
              </a:rPr>
              <a:t>标签</a:t>
            </a:r>
          </a:p>
          <a:p>
            <a:pPr lvl="1" eaLnBrk="1" hangingPunct="1">
              <a:lnSpc>
                <a:spcPct val="80000"/>
              </a:lnSpc>
            </a:pPr>
            <a:r>
              <a:rPr lang="zh-CN" altLang="en-US" sz="1800" dirty="0">
                <a:latin typeface="Verdana" charset="0"/>
                <a:ea typeface="宋体" charset="0"/>
              </a:rPr>
              <a:t>最为简单和常见的流量重定向机制：</a:t>
            </a:r>
            <a:r>
              <a:rPr lang="en-US" altLang="zh-CN" sz="1800" dirty="0" err="1">
                <a:latin typeface="Verdana" charset="0"/>
                <a:ea typeface="宋体" charset="0"/>
              </a:rPr>
              <a:t>iframe</a:t>
            </a:r>
            <a:r>
              <a:rPr lang="zh-CN" altLang="en-US" sz="1800" dirty="0">
                <a:latin typeface="Verdana" charset="0"/>
                <a:ea typeface="宋体" charset="0"/>
              </a:rPr>
              <a:t>嵌入外部页面链接</a:t>
            </a:r>
          </a:p>
          <a:p>
            <a:pPr lvl="1" eaLnBrk="1" hangingPunct="1">
              <a:lnSpc>
                <a:spcPct val="80000"/>
              </a:lnSpc>
            </a:pPr>
            <a:r>
              <a:rPr lang="en-US" altLang="zh-CN" sz="1800" dirty="0">
                <a:latin typeface="Verdana" charset="0"/>
                <a:ea typeface="宋体" charset="0"/>
              </a:rPr>
              <a:t>&lt;</a:t>
            </a:r>
            <a:r>
              <a:rPr lang="en-US" altLang="zh-CN" sz="1800" dirty="0" err="1">
                <a:solidFill>
                  <a:srgbClr val="FF0000"/>
                </a:solidFill>
                <a:latin typeface="Verdana" charset="0"/>
                <a:ea typeface="宋体" charset="0"/>
              </a:rPr>
              <a:t>iframe</a:t>
            </a:r>
            <a:r>
              <a:rPr lang="en-US" altLang="zh-CN" sz="1800" dirty="0">
                <a:latin typeface="Verdana" charset="0"/>
                <a:ea typeface="宋体" charset="0"/>
              </a:rPr>
              <a:t> </a:t>
            </a:r>
            <a:r>
              <a:rPr lang="en-US" altLang="zh-CN" sz="1800" dirty="0" err="1">
                <a:solidFill>
                  <a:srgbClr val="FF0000"/>
                </a:solidFill>
                <a:latin typeface="Verdana" charset="0"/>
                <a:ea typeface="宋体" charset="0"/>
              </a:rPr>
              <a:t>src</a:t>
            </a:r>
            <a:r>
              <a:rPr lang="en-US" altLang="zh-CN" sz="1800" dirty="0">
                <a:solidFill>
                  <a:srgbClr val="FF0000"/>
                </a:solidFill>
                <a:latin typeface="Verdana" charset="0"/>
                <a:ea typeface="宋体" charset="0"/>
              </a:rPr>
              <a:t>=</a:t>
            </a:r>
            <a:r>
              <a:rPr lang="en-US" altLang="zh-CN" sz="1800" dirty="0">
                <a:latin typeface="Verdana" charset="0"/>
                <a:ea typeface="宋体" charset="0"/>
              </a:rPr>
              <a:t>"URL to Trojan" width="0" height="0" </a:t>
            </a:r>
            <a:r>
              <a:rPr lang="en-US" altLang="zh-CN" sz="1800" dirty="0" err="1">
                <a:latin typeface="Verdana" charset="0"/>
                <a:ea typeface="宋体" charset="0"/>
              </a:rPr>
              <a:t>frameborder</a:t>
            </a:r>
            <a:r>
              <a:rPr lang="en-US" altLang="zh-CN" sz="1800" dirty="0">
                <a:latin typeface="Verdana" charset="0"/>
                <a:ea typeface="宋体" charset="0"/>
              </a:rPr>
              <a:t>="0"&gt; &lt;/</a:t>
            </a:r>
            <a:r>
              <a:rPr lang="en-US" altLang="zh-CN" sz="1800" dirty="0" err="1">
                <a:latin typeface="Verdana" charset="0"/>
                <a:ea typeface="宋体" charset="0"/>
              </a:rPr>
              <a:t>iframe</a:t>
            </a:r>
            <a:r>
              <a:rPr lang="en-US" altLang="zh-CN" sz="1800" dirty="0">
                <a:latin typeface="Verdana" charset="0"/>
                <a:ea typeface="宋体" charset="0"/>
              </a:rPr>
              <a:t>&gt; </a:t>
            </a:r>
          </a:p>
          <a:p>
            <a:pPr lvl="1" eaLnBrk="1" hangingPunct="1">
              <a:lnSpc>
                <a:spcPct val="80000"/>
              </a:lnSpc>
            </a:pPr>
            <a:r>
              <a:rPr lang="en-US" altLang="zh-CN" sz="1800" dirty="0">
                <a:latin typeface="Verdana" charset="0"/>
                <a:ea typeface="宋体" charset="0"/>
              </a:rPr>
              <a:t>frame, body </a:t>
            </a:r>
            <a:r>
              <a:rPr lang="en-US" altLang="zh-CN" sz="1800" dirty="0" err="1">
                <a:latin typeface="Verdana" charset="0"/>
                <a:ea typeface="宋体" charset="0"/>
              </a:rPr>
              <a:t>onload</a:t>
            </a:r>
            <a:r>
              <a:rPr lang="zh-CN" altLang="en-US" sz="1800" dirty="0">
                <a:latin typeface="Verdana" charset="0"/>
                <a:ea typeface="宋体" charset="0"/>
              </a:rPr>
              <a:t>事件</a:t>
            </a:r>
            <a:r>
              <a:rPr lang="en-US" altLang="zh-CN" sz="1800" dirty="0">
                <a:latin typeface="Verdana" charset="0"/>
                <a:ea typeface="宋体" charset="0"/>
              </a:rPr>
              <a:t>, CSS</a:t>
            </a:r>
            <a:r>
              <a:rPr lang="zh-CN" altLang="en-US" sz="1800" dirty="0">
                <a:latin typeface="Verdana" charset="0"/>
                <a:ea typeface="宋体" charset="0"/>
              </a:rPr>
              <a:t>标签等</a:t>
            </a:r>
          </a:p>
          <a:p>
            <a:pPr eaLnBrk="1" hangingPunct="1">
              <a:lnSpc>
                <a:spcPct val="80000"/>
              </a:lnSpc>
            </a:pPr>
            <a:endParaRPr lang="en-US" altLang="zh-CN" sz="2000" dirty="0">
              <a:latin typeface="Verdana" charset="0"/>
              <a:ea typeface="宋体" charset="0"/>
            </a:endParaRPr>
          </a:p>
          <a:p>
            <a:pPr eaLnBrk="1" hangingPunct="1">
              <a:lnSpc>
                <a:spcPct val="80000"/>
              </a:lnSpc>
            </a:pPr>
            <a:r>
              <a:rPr lang="zh-CN" altLang="en-US" sz="2000" dirty="0">
                <a:latin typeface="Verdana" charset="0"/>
                <a:ea typeface="宋体" charset="0"/>
              </a:rPr>
              <a:t>恶意</a:t>
            </a:r>
            <a:r>
              <a:rPr lang="en-US" altLang="zh-CN" sz="2000" dirty="0">
                <a:latin typeface="Verdana" charset="0"/>
                <a:ea typeface="宋体" charset="0"/>
              </a:rPr>
              <a:t>script</a:t>
            </a:r>
            <a:r>
              <a:rPr lang="zh-CN" altLang="en-US" sz="2000" dirty="0">
                <a:latin typeface="Verdana" charset="0"/>
                <a:ea typeface="宋体" charset="0"/>
              </a:rPr>
              <a:t>脚本</a:t>
            </a:r>
          </a:p>
          <a:p>
            <a:pPr lvl="1" eaLnBrk="1" hangingPunct="1">
              <a:lnSpc>
                <a:spcPct val="80000"/>
              </a:lnSpc>
            </a:pPr>
            <a:r>
              <a:rPr lang="zh-CN" altLang="en-US" sz="1800" dirty="0">
                <a:latin typeface="Verdana" charset="0"/>
                <a:ea typeface="宋体" charset="0"/>
              </a:rPr>
              <a:t>很常见：利用</a:t>
            </a:r>
            <a:r>
              <a:rPr lang="en-US" altLang="zh-CN" sz="1800" dirty="0">
                <a:latin typeface="Verdana" charset="0"/>
                <a:ea typeface="宋体" charset="0"/>
              </a:rPr>
              <a:t>script</a:t>
            </a:r>
            <a:r>
              <a:rPr lang="zh-CN" altLang="en-US" sz="1800" dirty="0">
                <a:latin typeface="Verdana" charset="0"/>
                <a:ea typeface="宋体" charset="0"/>
              </a:rPr>
              <a:t>标签通过跨站脚本包含网页木马</a:t>
            </a:r>
          </a:p>
          <a:p>
            <a:pPr lvl="1" eaLnBrk="1" hangingPunct="1">
              <a:lnSpc>
                <a:spcPct val="80000"/>
              </a:lnSpc>
            </a:pPr>
            <a:r>
              <a:rPr lang="en-US" altLang="zh-CN" sz="1800" dirty="0">
                <a:latin typeface="Verdana" charset="0"/>
                <a:ea typeface="宋体" charset="0"/>
              </a:rPr>
              <a:t>&lt;script language=</a:t>
            </a:r>
            <a:r>
              <a:rPr lang="en-US" altLang="zh-CN" sz="1800" dirty="0" err="1">
                <a:latin typeface="Verdana" charset="0"/>
                <a:ea typeface="宋体" charset="0"/>
              </a:rPr>
              <a:t>Javascript</a:t>
            </a:r>
            <a:r>
              <a:rPr lang="en-US" altLang="zh-CN" sz="1800" dirty="0">
                <a:latin typeface="Verdana" charset="0"/>
                <a:ea typeface="宋体" charset="0"/>
              </a:rPr>
              <a:t>&gt;</a:t>
            </a:r>
            <a:r>
              <a:rPr lang="en-US" altLang="zh-CN" sz="1800" dirty="0" err="1">
                <a:solidFill>
                  <a:srgbClr val="FF0000"/>
                </a:solidFill>
                <a:latin typeface="Verdana" charset="0"/>
                <a:ea typeface="宋体" charset="0"/>
              </a:rPr>
              <a:t>document.write</a:t>
            </a:r>
            <a:r>
              <a:rPr lang="en-US" altLang="zh-CN" sz="1800" dirty="0">
                <a:latin typeface="Verdana" charset="0"/>
                <a:ea typeface="宋体" charset="0"/>
              </a:rPr>
              <a:t>("&lt;</a:t>
            </a:r>
            <a:r>
              <a:rPr lang="en-US" altLang="zh-CN" sz="1800" dirty="0" err="1">
                <a:latin typeface="Verdana" charset="0"/>
                <a:ea typeface="宋体" charset="0"/>
              </a:rPr>
              <a:t>iframe</a:t>
            </a:r>
            <a:r>
              <a:rPr lang="en-US" altLang="zh-CN" sz="1800" dirty="0">
                <a:latin typeface="Verdana" charset="0"/>
                <a:ea typeface="宋体" charset="0"/>
              </a:rPr>
              <a:t> width=1 height=1 </a:t>
            </a:r>
            <a:r>
              <a:rPr lang="en-US" altLang="zh-CN" sz="1800" dirty="0" err="1">
                <a:latin typeface="Verdana" charset="0"/>
                <a:ea typeface="宋体" charset="0"/>
              </a:rPr>
              <a:t>src</a:t>
            </a:r>
            <a:r>
              <a:rPr lang="en-US" altLang="zh-CN" sz="1800" dirty="0">
                <a:latin typeface="Verdana" charset="0"/>
                <a:ea typeface="宋体" charset="0"/>
              </a:rPr>
              <a:t>=URL to Trojan&gt;&lt;/</a:t>
            </a:r>
            <a:r>
              <a:rPr lang="en-US" altLang="zh-CN" sz="1800" dirty="0" err="1">
                <a:latin typeface="Verdana" charset="0"/>
                <a:ea typeface="宋体" charset="0"/>
              </a:rPr>
              <a:t>iframe</a:t>
            </a:r>
            <a:r>
              <a:rPr lang="en-US" altLang="zh-CN" sz="1800" dirty="0">
                <a:latin typeface="Verdana" charset="0"/>
                <a:ea typeface="宋体" charset="0"/>
              </a:rPr>
              <a:t>&gt;"); &lt;/script&gt;</a:t>
            </a:r>
          </a:p>
          <a:p>
            <a:pPr lvl="1" eaLnBrk="1" hangingPunct="1">
              <a:lnSpc>
                <a:spcPct val="80000"/>
              </a:lnSpc>
            </a:pPr>
            <a:r>
              <a:rPr lang="en-US" altLang="zh-CN" sz="1800" dirty="0" err="1">
                <a:solidFill>
                  <a:srgbClr val="FF0000"/>
                </a:solidFill>
                <a:latin typeface="Verdana" charset="0"/>
                <a:ea typeface="宋体" charset="0"/>
              </a:rPr>
              <a:t>window.open</a:t>
            </a:r>
            <a:r>
              <a:rPr lang="en-US" altLang="zh-CN" sz="1800" dirty="0">
                <a:latin typeface="Verdana" charset="0"/>
                <a:ea typeface="宋体" charset="0"/>
              </a:rPr>
              <a:t>("URL to Trojan")</a:t>
            </a:r>
          </a:p>
          <a:p>
            <a:pPr eaLnBrk="1" hangingPunct="1">
              <a:lnSpc>
                <a:spcPct val="80000"/>
              </a:lnSpc>
            </a:pPr>
            <a:endParaRPr lang="en-US" altLang="zh-CN" sz="2000" dirty="0">
              <a:latin typeface="Verdana" charset="0"/>
              <a:ea typeface="宋体" charset="0"/>
            </a:endParaRPr>
          </a:p>
          <a:p>
            <a:pPr eaLnBrk="1" hangingPunct="1">
              <a:lnSpc>
                <a:spcPct val="80000"/>
              </a:lnSpc>
            </a:pPr>
            <a:r>
              <a:rPr lang="zh-CN" altLang="en-US" sz="2000" dirty="0">
                <a:latin typeface="Verdana" charset="0"/>
                <a:ea typeface="宋体" charset="0"/>
              </a:rPr>
              <a:t>内嵌对象 </a:t>
            </a:r>
          </a:p>
          <a:p>
            <a:pPr lvl="1" eaLnBrk="1" hangingPunct="1">
              <a:lnSpc>
                <a:spcPct val="80000"/>
              </a:lnSpc>
            </a:pPr>
            <a:r>
              <a:rPr lang="zh-CN" altLang="en-US" sz="1800" dirty="0">
                <a:latin typeface="Verdana" charset="0"/>
                <a:ea typeface="宋体" charset="0"/>
              </a:rPr>
              <a:t>调用第三方应用软件或浏览器帮助对象（</a:t>
            </a:r>
            <a:r>
              <a:rPr lang="en-US" altLang="zh-CN" sz="1800" dirty="0">
                <a:latin typeface="Verdana" charset="0"/>
                <a:ea typeface="宋体" charset="0"/>
              </a:rPr>
              <a:t>BHO</a:t>
            </a:r>
            <a:r>
              <a:rPr lang="zh-CN" altLang="en-US" sz="1800" dirty="0">
                <a:latin typeface="Verdana" charset="0"/>
                <a:ea typeface="宋体" charset="0"/>
              </a:rPr>
              <a:t>）的内嵌对象</a:t>
            </a:r>
            <a:endParaRPr lang="en-US" altLang="zh-CN" sz="1800" dirty="0">
              <a:latin typeface="Verdana" charset="0"/>
              <a:ea typeface="宋体" charset="0"/>
            </a:endParaRPr>
          </a:p>
          <a:p>
            <a:pPr lvl="1" eaLnBrk="1" hangingPunct="1">
              <a:lnSpc>
                <a:spcPct val="80000"/>
              </a:lnSpc>
            </a:pPr>
            <a:r>
              <a:rPr lang="en-US" altLang="zh-CN" sz="1800" dirty="0">
                <a:latin typeface="Verdana" charset="0"/>
                <a:ea typeface="宋体" charset="0"/>
              </a:rPr>
              <a:t>Adobe </a:t>
            </a:r>
            <a:r>
              <a:rPr lang="en-US" altLang="zh-CN" sz="1800" dirty="0" err="1">
                <a:latin typeface="Verdana" charset="0"/>
                <a:ea typeface="宋体" charset="0"/>
              </a:rPr>
              <a:t>Pdf</a:t>
            </a:r>
            <a:r>
              <a:rPr lang="en-US" altLang="zh-CN" sz="1800" dirty="0">
                <a:latin typeface="Verdana" charset="0"/>
                <a:ea typeface="宋体" charset="0"/>
              </a:rPr>
              <a:t> / Flash</a:t>
            </a:r>
            <a:endParaRPr lang="zh-CN" altLang="en-US" sz="1800" dirty="0">
              <a:latin typeface="Verdana" charset="0"/>
              <a:ea typeface="宋体" charset="0"/>
            </a:endParaRPr>
          </a:p>
        </p:txBody>
      </p:sp>
    </p:spTree>
    <p:extLst>
      <p:ext uri="{BB962C8B-B14F-4D97-AF65-F5344CB8AC3E}">
        <p14:creationId xmlns:p14="http://schemas.microsoft.com/office/powerpoint/2010/main" val="397718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标题 1"/>
          <p:cNvSpPr>
            <a:spLocks noGrp="1"/>
          </p:cNvSpPr>
          <p:nvPr>
            <p:ph type="title"/>
          </p:nvPr>
        </p:nvSpPr>
        <p:spPr>
          <a:xfrm>
            <a:off x="1691680" y="260648"/>
            <a:ext cx="8001000" cy="531912"/>
          </a:xfrm>
        </p:spPr>
        <p:txBody>
          <a:bodyPr/>
          <a:lstStyle/>
          <a:p>
            <a:r>
              <a:rPr lang="zh-CN" altLang="en-US" dirty="0">
                <a:latin typeface="Verdana" charset="0"/>
                <a:ea typeface="宋体" charset="0"/>
              </a:rPr>
              <a:t>网页木马“感染链”</a:t>
            </a:r>
          </a:p>
        </p:txBody>
      </p:sp>
      <p:sp>
        <p:nvSpPr>
          <p:cNvPr id="2052" name="内容占位符 2"/>
          <p:cNvSpPr>
            <a:spLocks noGrp="1"/>
          </p:cNvSpPr>
          <p:nvPr>
            <p:ph idx="1"/>
          </p:nvPr>
        </p:nvSpPr>
        <p:spPr>
          <a:xfrm>
            <a:off x="566738" y="1752600"/>
            <a:ext cx="4648200" cy="4267200"/>
          </a:xfrm>
        </p:spPr>
        <p:txBody>
          <a:bodyPr/>
          <a:lstStyle/>
          <a:p>
            <a:r>
              <a:rPr lang="zh-CN" altLang="en-US" sz="2400">
                <a:latin typeface="Verdana" charset="0"/>
                <a:ea typeface="宋体" charset="0"/>
              </a:rPr>
              <a:t>网页木马通常不会直接存在于被挂马页面中</a:t>
            </a:r>
            <a:endParaRPr lang="en-US" altLang="zh-CN" sz="2400">
              <a:latin typeface="Verdana" charset="0"/>
              <a:ea typeface="宋体" charset="0"/>
            </a:endParaRPr>
          </a:p>
          <a:p>
            <a:r>
              <a:rPr lang="zh-CN" altLang="en-US" sz="2400">
                <a:latin typeface="Verdana" charset="0"/>
                <a:ea typeface="宋体" charset="0"/>
              </a:rPr>
              <a:t>通过多层嵌套的内嵌链接、跨站脚本等方式构建网马“感染链”</a:t>
            </a:r>
            <a:endParaRPr lang="en-US" altLang="zh-CN" sz="2400">
              <a:latin typeface="Verdana" charset="0"/>
              <a:ea typeface="宋体" charset="0"/>
            </a:endParaRPr>
          </a:p>
          <a:p>
            <a:pPr lvl="1"/>
            <a:r>
              <a:rPr lang="zh-CN" altLang="en-US" sz="2000">
                <a:latin typeface="Verdana" charset="0"/>
                <a:ea typeface="宋体" charset="0"/>
              </a:rPr>
              <a:t>便于攻击者管理和统计</a:t>
            </a:r>
            <a:endParaRPr lang="en-US" altLang="zh-CN" sz="2000">
              <a:latin typeface="Verdana" charset="0"/>
              <a:ea typeface="宋体" charset="0"/>
            </a:endParaRPr>
          </a:p>
          <a:p>
            <a:pPr lvl="1"/>
            <a:r>
              <a:rPr lang="zh-CN" altLang="en-US" sz="2000">
                <a:latin typeface="Verdana" charset="0"/>
                <a:ea typeface="宋体" charset="0"/>
              </a:rPr>
              <a:t>通过混淆加大防御者分析难度</a:t>
            </a:r>
            <a:endParaRPr lang="en-US" altLang="zh-CN" sz="2000">
              <a:latin typeface="Verdana" charset="0"/>
              <a:ea typeface="宋体" charset="0"/>
            </a:endParaRPr>
          </a:p>
          <a:p>
            <a:r>
              <a:rPr lang="zh-CN" altLang="en-US" sz="2400">
                <a:latin typeface="Verdana" charset="0"/>
                <a:ea typeface="宋体" charset="0"/>
              </a:rPr>
              <a:t>挑战：需要在网页动态视图树中对网马进行检测和跟踪</a:t>
            </a:r>
          </a:p>
        </p:txBody>
      </p:sp>
      <p:sp>
        <p:nvSpPr>
          <p:cNvPr id="2053"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976ECDBF-2399-334E-9116-E5515321930F}" type="datetime2">
              <a:rPr lang="zh-CN" altLang="en-US" sz="1200"/>
              <a:pPr eaLnBrk="1" hangingPunct="1"/>
              <a:t>2022年9月2日</a:t>
            </a:fld>
            <a:endParaRPr lang="en-US" altLang="zh-CN" sz="1200"/>
          </a:p>
        </p:txBody>
      </p:sp>
      <p:sp>
        <p:nvSpPr>
          <p:cNvPr id="205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F94F11D1-B681-4F4E-9EFE-E71CC56EAEC4}" type="slidenum">
              <a:rPr lang="en-US" altLang="zh-CN" sz="1200"/>
              <a:pPr eaLnBrk="1" hangingPunct="1"/>
              <a:t>42</a:t>
            </a:fld>
            <a:endParaRPr lang="en-US" altLang="zh-CN" sz="1200"/>
          </a:p>
        </p:txBody>
      </p:sp>
      <p:sp>
        <p:nvSpPr>
          <p:cNvPr id="205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endParaRPr lang="zh-CN" altLang="en-US"/>
          </a:p>
        </p:txBody>
      </p:sp>
      <p:graphicFrame>
        <p:nvGraphicFramePr>
          <p:cNvPr id="2050" name="Object 1"/>
          <p:cNvGraphicFramePr>
            <a:graphicFrameLocks noChangeAspect="1"/>
          </p:cNvGraphicFramePr>
          <p:nvPr/>
        </p:nvGraphicFramePr>
        <p:xfrm>
          <a:off x="5072063" y="2214563"/>
          <a:ext cx="3409950" cy="3162300"/>
        </p:xfrm>
        <a:graphic>
          <a:graphicData uri="http://schemas.openxmlformats.org/presentationml/2006/ole">
            <mc:AlternateContent xmlns:mc="http://schemas.openxmlformats.org/markup-compatibility/2006">
              <mc:Choice xmlns:v="urn:schemas-microsoft-com:vml" Requires="v">
                <p:oleObj spid="_x0000_s10287" name="Visio" r:id="rId3" imgW="4180999" imgH="3874770" progId="">
                  <p:embed/>
                </p:oleObj>
              </mc:Choice>
              <mc:Fallback>
                <p:oleObj name="Visio" r:id="rId3" imgW="4180999" imgH="3874770" progId="">
                  <p:embed/>
                  <p:pic>
                    <p:nvPicPr>
                      <p:cNvPr id="0"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063" y="2214563"/>
                        <a:ext cx="3409950" cy="316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82004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49E3EA6F-BEF0-264A-8C65-55092BCB20A7}" type="datetime2">
              <a:rPr lang="zh-CN" altLang="en-US" sz="1200"/>
              <a:pPr eaLnBrk="1" hangingPunct="1"/>
              <a:t>2022年9月2日</a:t>
            </a:fld>
            <a:endParaRPr lang="en-US" altLang="zh-CN" sz="1200"/>
          </a:p>
        </p:txBody>
      </p:sp>
      <p:sp>
        <p:nvSpPr>
          <p:cNvPr id="3686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568A8377-4785-3244-97CB-9624DE8DEC66}" type="slidenum">
              <a:rPr lang="en-US" altLang="zh-CN" sz="1200"/>
              <a:pPr eaLnBrk="1" hangingPunct="1"/>
              <a:t>43</a:t>
            </a:fld>
            <a:endParaRPr lang="en-US" altLang="zh-CN" sz="1200"/>
          </a:p>
        </p:txBody>
      </p:sp>
      <p:sp>
        <p:nvSpPr>
          <p:cNvPr id="36869" name="Rectangle 2"/>
          <p:cNvSpPr>
            <a:spLocks noGrp="1" noChangeArrowheads="1"/>
          </p:cNvSpPr>
          <p:nvPr>
            <p:ph type="title"/>
          </p:nvPr>
        </p:nvSpPr>
        <p:spPr>
          <a:xfrm>
            <a:off x="1655763" y="260648"/>
            <a:ext cx="8001000" cy="531912"/>
          </a:xfrm>
        </p:spPr>
        <p:txBody>
          <a:bodyPr/>
          <a:lstStyle/>
          <a:p>
            <a:pPr eaLnBrk="1" hangingPunct="1"/>
            <a:r>
              <a:rPr lang="zh-CN" altLang="en-US" dirty="0">
                <a:latin typeface="Verdana" charset="0"/>
                <a:ea typeface="宋体" charset="0"/>
              </a:rPr>
              <a:t>网页木马感染链示例</a:t>
            </a:r>
          </a:p>
        </p:txBody>
      </p:sp>
      <p:sp>
        <p:nvSpPr>
          <p:cNvPr id="36870" name="Rectangle 3"/>
          <p:cNvSpPr>
            <a:spLocks noChangeArrowheads="1"/>
          </p:cNvSpPr>
          <p:nvPr/>
        </p:nvSpPr>
        <p:spPr bwMode="auto">
          <a:xfrm>
            <a:off x="642938" y="2000250"/>
            <a:ext cx="3357562" cy="431800"/>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t>被挂马网站</a:t>
            </a:r>
            <a:r>
              <a:rPr lang="en-US" altLang="zh-CN" sz="1800"/>
              <a:t>: www.alife.com.cn</a:t>
            </a:r>
          </a:p>
        </p:txBody>
      </p:sp>
      <p:sp>
        <p:nvSpPr>
          <p:cNvPr id="36871" name="Rectangle 4"/>
          <p:cNvSpPr>
            <a:spLocks noChangeArrowheads="1"/>
          </p:cNvSpPr>
          <p:nvPr/>
        </p:nvSpPr>
        <p:spPr bwMode="auto">
          <a:xfrm>
            <a:off x="571500" y="3643313"/>
            <a:ext cx="3429000" cy="431800"/>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t>网页木马宿主</a:t>
            </a:r>
            <a:r>
              <a:rPr lang="en-US" altLang="zh-CN" sz="1800"/>
              <a:t>: aa.[xxxx].net</a:t>
            </a:r>
          </a:p>
        </p:txBody>
      </p:sp>
      <p:sp>
        <p:nvSpPr>
          <p:cNvPr id="36872" name="Rectangle 6"/>
          <p:cNvSpPr>
            <a:spLocks noChangeArrowheads="1"/>
          </p:cNvSpPr>
          <p:nvPr/>
        </p:nvSpPr>
        <p:spPr bwMode="auto">
          <a:xfrm>
            <a:off x="5786438" y="1571625"/>
            <a:ext cx="1441450" cy="287338"/>
          </a:xfrm>
          <a:prstGeom prst="rect">
            <a:avLst/>
          </a:prstGeom>
          <a:solidFill>
            <a:schemeClr val="accent1"/>
          </a:solidFill>
          <a:ln w="9525">
            <a:solidFill>
              <a:schemeClr val="tx1"/>
            </a:solidFill>
            <a:miter lim="800000"/>
            <a:headEnd/>
            <a:tailEnd/>
          </a:ln>
        </p:spPr>
        <p:txBody>
          <a:bodyPr wrap="none" anchor="ctr"/>
          <a:lstStyle/>
          <a:p>
            <a:pPr algn="ctr"/>
            <a:r>
              <a:rPr lang="en-US" altLang="zh-CN" sz="1400">
                <a:hlinkClick r:id="rId2" action="ppaction://hlinkfile"/>
              </a:rPr>
              <a:t>index.html</a:t>
            </a:r>
            <a:endParaRPr lang="en-US" altLang="zh-CN" sz="1400"/>
          </a:p>
        </p:txBody>
      </p:sp>
      <p:sp>
        <p:nvSpPr>
          <p:cNvPr id="36873" name="AutoShape 7"/>
          <p:cNvSpPr>
            <a:spLocks/>
          </p:cNvSpPr>
          <p:nvPr/>
        </p:nvSpPr>
        <p:spPr bwMode="auto">
          <a:xfrm>
            <a:off x="4000500" y="2643188"/>
            <a:ext cx="215900" cy="2447925"/>
          </a:xfrm>
          <a:prstGeom prst="leftBrace">
            <a:avLst>
              <a:gd name="adj1" fmla="val 94485"/>
              <a:gd name="adj2" fmla="val 50000"/>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36874" name="Rectangle 8"/>
          <p:cNvSpPr>
            <a:spLocks noChangeArrowheads="1"/>
          </p:cNvSpPr>
          <p:nvPr/>
        </p:nvSpPr>
        <p:spPr bwMode="auto">
          <a:xfrm>
            <a:off x="5786438" y="2143125"/>
            <a:ext cx="1441450" cy="287338"/>
          </a:xfrm>
          <a:prstGeom prst="rect">
            <a:avLst/>
          </a:prstGeom>
          <a:solidFill>
            <a:schemeClr val="accent1"/>
          </a:solidFill>
          <a:ln w="9525">
            <a:solidFill>
              <a:schemeClr val="tx1"/>
            </a:solidFill>
            <a:miter lim="800000"/>
            <a:headEnd/>
            <a:tailEnd/>
          </a:ln>
        </p:spPr>
        <p:txBody>
          <a:bodyPr wrap="none" anchor="ctr"/>
          <a:lstStyle/>
          <a:p>
            <a:pPr algn="ctr"/>
            <a:r>
              <a:rPr lang="en-US" altLang="zh-CN" sz="1400">
                <a:hlinkClick r:id="rId3" action="ppaction://hlinkfile"/>
              </a:rPr>
              <a:t>common.js</a:t>
            </a:r>
            <a:endParaRPr lang="en-US" altLang="zh-CN" sz="1400"/>
          </a:p>
        </p:txBody>
      </p:sp>
      <p:sp>
        <p:nvSpPr>
          <p:cNvPr id="36875" name="Rectangle 9">
            <a:hlinkClick r:id="rId4" action="ppaction://program"/>
          </p:cNvPr>
          <p:cNvSpPr>
            <a:spLocks noChangeArrowheads="1"/>
          </p:cNvSpPr>
          <p:nvPr/>
        </p:nvSpPr>
        <p:spPr bwMode="auto">
          <a:xfrm>
            <a:off x="5786438" y="2857500"/>
            <a:ext cx="1441450" cy="287338"/>
          </a:xfrm>
          <a:prstGeom prst="rect">
            <a:avLst/>
          </a:prstGeom>
          <a:solidFill>
            <a:schemeClr val="accent1"/>
          </a:solidFill>
          <a:ln w="9525">
            <a:solidFill>
              <a:schemeClr val="tx1"/>
            </a:solidFill>
            <a:miter lim="800000"/>
            <a:headEnd/>
            <a:tailEnd/>
          </a:ln>
        </p:spPr>
        <p:txBody>
          <a:bodyPr wrap="none" anchor="ctr"/>
          <a:lstStyle/>
          <a:p>
            <a:pPr algn="ctr"/>
            <a:r>
              <a:rPr lang="en-US" altLang="zh-CN" sz="1400"/>
              <a:t>[protal].html</a:t>
            </a:r>
          </a:p>
        </p:txBody>
      </p:sp>
      <p:sp>
        <p:nvSpPr>
          <p:cNvPr id="36876" name="Rectangle 10">
            <a:hlinkClick r:id="rId5" action="ppaction://program"/>
          </p:cNvPr>
          <p:cNvSpPr>
            <a:spLocks noChangeArrowheads="1"/>
          </p:cNvSpPr>
          <p:nvPr/>
        </p:nvSpPr>
        <p:spPr bwMode="auto">
          <a:xfrm>
            <a:off x="5786438" y="3429000"/>
            <a:ext cx="1441450" cy="287338"/>
          </a:xfrm>
          <a:prstGeom prst="rect">
            <a:avLst/>
          </a:prstGeom>
          <a:solidFill>
            <a:schemeClr val="accent1"/>
          </a:solidFill>
          <a:ln w="9525">
            <a:solidFill>
              <a:schemeClr val="tx1"/>
            </a:solidFill>
            <a:miter lim="800000"/>
            <a:headEnd/>
            <a:tailEnd/>
          </a:ln>
        </p:spPr>
        <p:txBody>
          <a:bodyPr wrap="none" anchor="ctr"/>
          <a:lstStyle/>
          <a:p>
            <a:pPr algn="ctr"/>
            <a:r>
              <a:rPr lang="en-US" altLang="zh-CN" sz="1400"/>
              <a:t>[dispatcher].htm</a:t>
            </a:r>
          </a:p>
        </p:txBody>
      </p:sp>
      <p:sp>
        <p:nvSpPr>
          <p:cNvPr id="36877" name="Rectangle 11">
            <a:hlinkClick r:id="rId6" action="ppaction://program"/>
          </p:cNvPr>
          <p:cNvSpPr>
            <a:spLocks noChangeArrowheads="1"/>
          </p:cNvSpPr>
          <p:nvPr/>
        </p:nvSpPr>
        <p:spPr bwMode="auto">
          <a:xfrm>
            <a:off x="4214813" y="4286250"/>
            <a:ext cx="1441450" cy="287338"/>
          </a:xfrm>
          <a:prstGeom prst="rect">
            <a:avLst/>
          </a:prstGeom>
          <a:solidFill>
            <a:schemeClr val="accent1"/>
          </a:solidFill>
          <a:ln w="9525">
            <a:solidFill>
              <a:schemeClr val="tx1"/>
            </a:solidFill>
            <a:miter lim="800000"/>
            <a:headEnd/>
            <a:tailEnd/>
          </a:ln>
        </p:spPr>
        <p:txBody>
          <a:bodyPr wrap="none" anchor="ctr"/>
          <a:lstStyle/>
          <a:p>
            <a:pPr algn="ctr"/>
            <a:r>
              <a:rPr lang="en-US" altLang="zh-CN" sz="1400"/>
              <a:t>MS06-014</a:t>
            </a:r>
            <a:r>
              <a:rPr lang="zh-CN" altLang="en-US" sz="1400"/>
              <a:t>网马</a:t>
            </a:r>
            <a:endParaRPr lang="en-US" altLang="zh-CN" sz="1400"/>
          </a:p>
        </p:txBody>
      </p:sp>
      <p:sp>
        <p:nvSpPr>
          <p:cNvPr id="36878" name="Rectangle 19">
            <a:hlinkClick r:id="rId7" action="ppaction://program"/>
          </p:cNvPr>
          <p:cNvSpPr>
            <a:spLocks noChangeArrowheads="1"/>
          </p:cNvSpPr>
          <p:nvPr/>
        </p:nvSpPr>
        <p:spPr bwMode="auto">
          <a:xfrm>
            <a:off x="5786438" y="4286250"/>
            <a:ext cx="1441450" cy="287338"/>
          </a:xfrm>
          <a:prstGeom prst="rect">
            <a:avLst/>
          </a:prstGeom>
          <a:solidFill>
            <a:schemeClr val="accent1"/>
          </a:solidFill>
          <a:ln w="9525">
            <a:solidFill>
              <a:schemeClr val="tx1"/>
            </a:solidFill>
            <a:miter lim="800000"/>
            <a:headEnd/>
            <a:tailEnd/>
          </a:ln>
        </p:spPr>
        <p:txBody>
          <a:bodyPr wrap="none" anchor="ctr"/>
          <a:lstStyle/>
          <a:p>
            <a:pPr algn="ctr"/>
            <a:r>
              <a:rPr lang="zh-CN" altLang="en-US" sz="1400"/>
              <a:t>百度搜霸网马</a:t>
            </a:r>
            <a:endParaRPr lang="en-US" altLang="zh-CN" sz="1400"/>
          </a:p>
        </p:txBody>
      </p:sp>
      <p:sp>
        <p:nvSpPr>
          <p:cNvPr id="36879" name="Rectangle 23">
            <a:hlinkClick r:id="rId8" action="ppaction://program"/>
          </p:cNvPr>
          <p:cNvSpPr>
            <a:spLocks noChangeArrowheads="1"/>
          </p:cNvSpPr>
          <p:nvPr/>
        </p:nvSpPr>
        <p:spPr bwMode="auto">
          <a:xfrm>
            <a:off x="7429500" y="4286250"/>
            <a:ext cx="1441450" cy="287338"/>
          </a:xfrm>
          <a:prstGeom prst="rect">
            <a:avLst/>
          </a:prstGeom>
          <a:solidFill>
            <a:schemeClr val="accent1"/>
          </a:solidFill>
          <a:ln w="9525">
            <a:solidFill>
              <a:schemeClr val="tx1"/>
            </a:solidFill>
            <a:miter lim="800000"/>
            <a:headEnd/>
            <a:tailEnd/>
          </a:ln>
        </p:spPr>
        <p:txBody>
          <a:bodyPr wrap="none" anchor="ctr"/>
          <a:lstStyle/>
          <a:p>
            <a:pPr algn="ctr"/>
            <a:r>
              <a:rPr lang="en-US" altLang="zh-CN" sz="1400"/>
              <a:t>PPS</a:t>
            </a:r>
            <a:r>
              <a:rPr lang="zh-CN" altLang="en-US" sz="1400"/>
              <a:t>网马</a:t>
            </a:r>
            <a:endParaRPr lang="en-US" altLang="zh-CN" sz="1400"/>
          </a:p>
        </p:txBody>
      </p:sp>
      <p:sp>
        <p:nvSpPr>
          <p:cNvPr id="36880" name="Rectangle 27"/>
          <p:cNvSpPr>
            <a:spLocks noChangeArrowheads="1"/>
          </p:cNvSpPr>
          <p:nvPr/>
        </p:nvSpPr>
        <p:spPr bwMode="auto">
          <a:xfrm>
            <a:off x="500063" y="5426075"/>
            <a:ext cx="3571875" cy="431800"/>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t>盗号木马宿主</a:t>
            </a:r>
            <a:r>
              <a:rPr lang="en-US" altLang="zh-CN" sz="1800"/>
              <a:t>: down.[xxxx].net</a:t>
            </a:r>
          </a:p>
        </p:txBody>
      </p:sp>
      <p:sp>
        <p:nvSpPr>
          <p:cNvPr id="36881" name="Rectangle 28">
            <a:hlinkClick r:id="rId9" action="ppaction://program"/>
          </p:cNvPr>
          <p:cNvSpPr>
            <a:spLocks noChangeArrowheads="1"/>
          </p:cNvSpPr>
          <p:nvPr/>
        </p:nvSpPr>
        <p:spPr bwMode="auto">
          <a:xfrm>
            <a:off x="5214938" y="5214938"/>
            <a:ext cx="2665412" cy="287337"/>
          </a:xfrm>
          <a:prstGeom prst="rect">
            <a:avLst/>
          </a:prstGeom>
          <a:solidFill>
            <a:schemeClr val="accent1"/>
          </a:solidFill>
          <a:ln w="9525">
            <a:solidFill>
              <a:schemeClr val="tx1"/>
            </a:solidFill>
            <a:miter lim="800000"/>
            <a:headEnd/>
            <a:tailEnd/>
          </a:ln>
        </p:spPr>
        <p:txBody>
          <a:bodyPr wrap="none" anchor="ctr"/>
          <a:lstStyle/>
          <a:p>
            <a:pPr algn="ctr"/>
            <a:r>
              <a:rPr lang="zh-CN" altLang="en-US" sz="1400"/>
              <a:t>下载器</a:t>
            </a:r>
            <a:endParaRPr lang="en-US" altLang="zh-CN" sz="1400"/>
          </a:p>
        </p:txBody>
      </p:sp>
      <p:sp>
        <p:nvSpPr>
          <p:cNvPr id="36882" name="AutoShape 29"/>
          <p:cNvSpPr>
            <a:spLocks/>
          </p:cNvSpPr>
          <p:nvPr/>
        </p:nvSpPr>
        <p:spPr bwMode="auto">
          <a:xfrm>
            <a:off x="4071938" y="5286375"/>
            <a:ext cx="144462" cy="714375"/>
          </a:xfrm>
          <a:prstGeom prst="leftBrace">
            <a:avLst>
              <a:gd name="adj1" fmla="val 24909"/>
              <a:gd name="adj2" fmla="val 50000"/>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36883" name="Rectangle 30">
            <a:hlinkClick r:id="rId10" action="ppaction://program"/>
          </p:cNvPr>
          <p:cNvSpPr>
            <a:spLocks noChangeArrowheads="1"/>
          </p:cNvSpPr>
          <p:nvPr/>
        </p:nvSpPr>
        <p:spPr bwMode="auto">
          <a:xfrm>
            <a:off x="5214938" y="5784850"/>
            <a:ext cx="2665412" cy="287338"/>
          </a:xfrm>
          <a:prstGeom prst="rect">
            <a:avLst/>
          </a:prstGeom>
          <a:solidFill>
            <a:schemeClr val="accent1"/>
          </a:solidFill>
          <a:ln w="9525">
            <a:solidFill>
              <a:schemeClr val="tx1"/>
            </a:solidFill>
            <a:miter lim="800000"/>
            <a:headEnd/>
            <a:tailEnd/>
          </a:ln>
        </p:spPr>
        <p:txBody>
          <a:bodyPr wrap="none" anchor="ctr"/>
          <a:lstStyle/>
          <a:p>
            <a:pPr algn="ctr"/>
            <a:r>
              <a:rPr lang="zh-CN" altLang="en-US" sz="1400"/>
              <a:t>盗号木马</a:t>
            </a:r>
            <a:endParaRPr lang="en-US" altLang="zh-CN" sz="1400"/>
          </a:p>
        </p:txBody>
      </p:sp>
      <p:cxnSp>
        <p:nvCxnSpPr>
          <p:cNvPr id="36884" name="直接箭头连接符 35"/>
          <p:cNvCxnSpPr>
            <a:cxnSpLocks noChangeShapeType="1"/>
            <a:stCxn id="36872" idx="2"/>
            <a:endCxn id="36874" idx="0"/>
          </p:cNvCxnSpPr>
          <p:nvPr/>
        </p:nvCxnSpPr>
        <p:spPr bwMode="auto">
          <a:xfrm rot="5400000">
            <a:off x="6365876" y="2000250"/>
            <a:ext cx="284162" cy="15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85" name="直接箭头连接符 39"/>
          <p:cNvCxnSpPr>
            <a:cxnSpLocks noChangeShapeType="1"/>
            <a:stCxn id="36874" idx="2"/>
            <a:endCxn id="36875" idx="0"/>
          </p:cNvCxnSpPr>
          <p:nvPr/>
        </p:nvCxnSpPr>
        <p:spPr bwMode="auto">
          <a:xfrm rot="5400000">
            <a:off x="6294438" y="2643188"/>
            <a:ext cx="427037" cy="15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86" name="直接箭头连接符 42"/>
          <p:cNvCxnSpPr>
            <a:cxnSpLocks noChangeShapeType="1"/>
            <a:stCxn id="36875" idx="2"/>
            <a:endCxn id="36876" idx="0"/>
          </p:cNvCxnSpPr>
          <p:nvPr/>
        </p:nvCxnSpPr>
        <p:spPr bwMode="auto">
          <a:xfrm rot="5400000">
            <a:off x="6365082" y="3286919"/>
            <a:ext cx="285750" cy="15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87" name="直接箭头连接符 46"/>
          <p:cNvCxnSpPr>
            <a:cxnSpLocks noChangeShapeType="1"/>
            <a:stCxn id="36876" idx="2"/>
            <a:endCxn id="36877" idx="0"/>
          </p:cNvCxnSpPr>
          <p:nvPr/>
        </p:nvCxnSpPr>
        <p:spPr bwMode="auto">
          <a:xfrm rot="5400000">
            <a:off x="5436395" y="3215481"/>
            <a:ext cx="569912" cy="15716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88" name="直接箭头连接符 49"/>
          <p:cNvCxnSpPr>
            <a:cxnSpLocks noChangeShapeType="1"/>
            <a:stCxn id="36876" idx="2"/>
            <a:endCxn id="36878" idx="0"/>
          </p:cNvCxnSpPr>
          <p:nvPr/>
        </p:nvCxnSpPr>
        <p:spPr bwMode="auto">
          <a:xfrm rot="5400000">
            <a:off x="6223000" y="4002088"/>
            <a:ext cx="569913" cy="15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89" name="直接箭头连接符 52"/>
          <p:cNvCxnSpPr>
            <a:cxnSpLocks noChangeShapeType="1"/>
            <a:stCxn id="36876" idx="2"/>
            <a:endCxn id="36879" idx="0"/>
          </p:cNvCxnSpPr>
          <p:nvPr/>
        </p:nvCxnSpPr>
        <p:spPr bwMode="auto">
          <a:xfrm rot="16200000" flipH="1">
            <a:off x="7043738" y="3179763"/>
            <a:ext cx="569912" cy="16430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90" name="直接箭头连接符 61"/>
          <p:cNvCxnSpPr>
            <a:cxnSpLocks noChangeShapeType="1"/>
            <a:stCxn id="36877" idx="2"/>
            <a:endCxn id="36881" idx="0"/>
          </p:cNvCxnSpPr>
          <p:nvPr/>
        </p:nvCxnSpPr>
        <p:spPr bwMode="auto">
          <a:xfrm rot="16200000" flipH="1">
            <a:off x="5421313" y="4087813"/>
            <a:ext cx="641350" cy="1612900"/>
          </a:xfrm>
          <a:prstGeom prst="straightConnector1">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cxnSp>
      <p:cxnSp>
        <p:nvCxnSpPr>
          <p:cNvPr id="36891" name="直接箭头连接符 64"/>
          <p:cNvCxnSpPr>
            <a:cxnSpLocks noChangeShapeType="1"/>
            <a:stCxn id="36878" idx="2"/>
            <a:endCxn id="36881" idx="0"/>
          </p:cNvCxnSpPr>
          <p:nvPr/>
        </p:nvCxnSpPr>
        <p:spPr bwMode="auto">
          <a:xfrm rot="16200000" flipH="1">
            <a:off x="6207126" y="4873625"/>
            <a:ext cx="641350" cy="41275"/>
          </a:xfrm>
          <a:prstGeom prst="straightConnector1">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cxnSp>
      <p:cxnSp>
        <p:nvCxnSpPr>
          <p:cNvPr id="36892" name="直接箭头连接符 67"/>
          <p:cNvCxnSpPr>
            <a:cxnSpLocks noChangeShapeType="1"/>
            <a:stCxn id="36879" idx="2"/>
            <a:endCxn id="36881" idx="0"/>
          </p:cNvCxnSpPr>
          <p:nvPr/>
        </p:nvCxnSpPr>
        <p:spPr bwMode="auto">
          <a:xfrm rot="5400000">
            <a:off x="7028657" y="4093369"/>
            <a:ext cx="641350" cy="1601787"/>
          </a:xfrm>
          <a:prstGeom prst="straightConnector1">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cxnSp>
      <p:cxnSp>
        <p:nvCxnSpPr>
          <p:cNvPr id="36893" name="直接箭头连接符 70"/>
          <p:cNvCxnSpPr>
            <a:cxnSpLocks noChangeShapeType="1"/>
            <a:stCxn id="36881" idx="2"/>
            <a:endCxn id="36883" idx="0"/>
          </p:cNvCxnSpPr>
          <p:nvPr/>
        </p:nvCxnSpPr>
        <p:spPr bwMode="auto">
          <a:xfrm rot="5400000">
            <a:off x="6406356" y="5644357"/>
            <a:ext cx="282575" cy="1588"/>
          </a:xfrm>
          <a:prstGeom prst="straightConnector1">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cxnSp>
      <p:sp>
        <p:nvSpPr>
          <p:cNvPr id="36894" name="AutoShape 29"/>
          <p:cNvSpPr>
            <a:spLocks/>
          </p:cNvSpPr>
          <p:nvPr/>
        </p:nvSpPr>
        <p:spPr bwMode="auto">
          <a:xfrm>
            <a:off x="4071938" y="1571625"/>
            <a:ext cx="142875" cy="857250"/>
          </a:xfrm>
          <a:prstGeom prst="leftBrace">
            <a:avLst>
              <a:gd name="adj1" fmla="val 24917"/>
              <a:gd name="adj2" fmla="val 50000"/>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Tree>
    <p:extLst>
      <p:ext uri="{BB962C8B-B14F-4D97-AF65-F5344CB8AC3E}">
        <p14:creationId xmlns:p14="http://schemas.microsoft.com/office/powerpoint/2010/main" val="3121967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标题 1"/>
          <p:cNvSpPr>
            <a:spLocks noGrp="1"/>
          </p:cNvSpPr>
          <p:nvPr>
            <p:ph type="title"/>
          </p:nvPr>
        </p:nvSpPr>
        <p:spPr>
          <a:xfrm>
            <a:off x="1619672" y="260648"/>
            <a:ext cx="8001000" cy="675928"/>
          </a:xfrm>
        </p:spPr>
        <p:txBody>
          <a:bodyPr/>
          <a:lstStyle/>
          <a:p>
            <a:r>
              <a:rPr lang="zh-CN" altLang="en-US" dirty="0">
                <a:latin typeface="Verdana" charset="0"/>
                <a:ea typeface="宋体" charset="0"/>
              </a:rPr>
              <a:t>一个实际的网页挂马案例</a:t>
            </a:r>
          </a:p>
        </p:txBody>
      </p:sp>
      <p:pic>
        <p:nvPicPr>
          <p:cNvPr id="37891" name="内容占位符 6" descr="mccp.png"/>
          <p:cNvPicPr>
            <a:picLocks noGrp="1" noChangeAspect="1"/>
          </p:cNvPicPr>
          <p:nvPr>
            <p:ph idx="1"/>
          </p:nvPr>
        </p:nvPicPr>
        <p:blipFill>
          <a:blip r:embed="rId2" cstate="email">
            <a:extLst>
              <a:ext uri="{28A0092B-C50C-407E-A947-70E740481C1C}">
                <a14:useLocalDpi xmlns:a14="http://schemas.microsoft.com/office/drawing/2010/main" val="0"/>
              </a:ext>
            </a:extLst>
          </a:blip>
          <a:srcRect/>
          <a:stretch>
            <a:fillRect/>
          </a:stretch>
        </p:blipFill>
        <p:spPr>
          <a:xfrm>
            <a:off x="201613" y="1714500"/>
            <a:ext cx="8616950" cy="4286250"/>
          </a:xfrm>
        </p:spPr>
      </p:pic>
      <p:sp>
        <p:nvSpPr>
          <p:cNvPr id="3789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F4D3976F-945F-F24E-952D-A7B1272D5034}" type="datetime2">
              <a:rPr lang="zh-CN" altLang="en-US" sz="1200"/>
              <a:pPr eaLnBrk="1" hangingPunct="1"/>
              <a:t>2022年9月2日</a:t>
            </a:fld>
            <a:endParaRPr lang="en-US" altLang="zh-CN" sz="1200"/>
          </a:p>
        </p:txBody>
      </p:sp>
      <p:sp>
        <p:nvSpPr>
          <p:cNvPr id="378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87D1B769-6663-324A-B6D9-0939F315525B}" type="slidenum">
              <a:rPr lang="en-US" altLang="zh-CN" sz="1200"/>
              <a:pPr eaLnBrk="1" hangingPunct="1"/>
              <a:t>44</a:t>
            </a:fld>
            <a:endParaRPr lang="en-US" altLang="zh-CN" sz="1200"/>
          </a:p>
        </p:txBody>
      </p:sp>
    </p:spTree>
    <p:extLst>
      <p:ext uri="{BB962C8B-B14F-4D97-AF65-F5344CB8AC3E}">
        <p14:creationId xmlns:p14="http://schemas.microsoft.com/office/powerpoint/2010/main" val="3559616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标题 1"/>
          <p:cNvSpPr>
            <a:spLocks noGrp="1"/>
          </p:cNvSpPr>
          <p:nvPr>
            <p:ph type="title"/>
          </p:nvPr>
        </p:nvSpPr>
        <p:spPr>
          <a:xfrm>
            <a:off x="1583191" y="332656"/>
            <a:ext cx="8001000" cy="387896"/>
          </a:xfrm>
        </p:spPr>
        <p:txBody>
          <a:bodyPr/>
          <a:lstStyle/>
          <a:p>
            <a:r>
              <a:rPr lang="en-US" altLang="zh-CN" dirty="0">
                <a:latin typeface="Verdana" charset="0"/>
                <a:ea typeface="宋体" charset="0"/>
              </a:rPr>
              <a:t>Google </a:t>
            </a:r>
            <a:r>
              <a:rPr lang="en-US" altLang="zh-CN" dirty="0" err="1">
                <a:latin typeface="Verdana" charset="0"/>
                <a:ea typeface="宋体" charset="0"/>
              </a:rPr>
              <a:t>SafeBrowsing</a:t>
            </a:r>
            <a:endParaRPr lang="zh-CN" altLang="en-US" dirty="0">
              <a:latin typeface="Verdana" charset="0"/>
              <a:ea typeface="宋体" charset="0"/>
            </a:endParaRPr>
          </a:p>
        </p:txBody>
      </p:sp>
      <p:sp>
        <p:nvSpPr>
          <p:cNvPr id="4403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5BCBADC6-0EC8-2340-9853-3F79CB8D6889}" type="datetime2">
              <a:rPr lang="zh-CN" altLang="en-US" sz="1200"/>
              <a:pPr eaLnBrk="1" hangingPunct="1"/>
              <a:t>2022年9月2日</a:t>
            </a:fld>
            <a:endParaRPr lang="en-US" altLang="zh-CN" sz="1200"/>
          </a:p>
        </p:txBody>
      </p:sp>
      <p:sp>
        <p:nvSpPr>
          <p:cNvPr id="4403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5592BAF2-FFFA-D848-BEAB-3CADDFA9F4D4}" type="slidenum">
              <a:rPr lang="en-US" altLang="zh-CN" sz="1200"/>
              <a:pPr eaLnBrk="1" hangingPunct="1"/>
              <a:t>45</a:t>
            </a:fld>
            <a:endParaRPr lang="en-US" altLang="zh-CN" sz="1200"/>
          </a:p>
        </p:txBody>
      </p:sp>
      <p:grpSp>
        <p:nvGrpSpPr>
          <p:cNvPr id="44038" name="组合 11"/>
          <p:cNvGrpSpPr>
            <a:grpSpLocks/>
          </p:cNvGrpSpPr>
          <p:nvPr/>
        </p:nvGrpSpPr>
        <p:grpSpPr bwMode="auto">
          <a:xfrm>
            <a:off x="714375" y="1428750"/>
            <a:ext cx="6143625" cy="3028950"/>
            <a:chOff x="714348" y="1428736"/>
            <a:chExt cx="6143668" cy="3028569"/>
          </a:xfrm>
        </p:grpSpPr>
        <p:pic>
          <p:nvPicPr>
            <p:cNvPr id="44043"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14348" y="1428736"/>
              <a:ext cx="6143668" cy="302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4" name="矩形 10"/>
            <p:cNvSpPr>
              <a:spLocks noChangeArrowheads="1"/>
            </p:cNvSpPr>
            <p:nvPr/>
          </p:nvSpPr>
          <p:spPr bwMode="auto">
            <a:xfrm>
              <a:off x="785786" y="3714752"/>
              <a:ext cx="2571768" cy="214314"/>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3" name="组合 15"/>
          <p:cNvGrpSpPr>
            <a:grpSpLocks/>
          </p:cNvGrpSpPr>
          <p:nvPr/>
        </p:nvGrpSpPr>
        <p:grpSpPr bwMode="auto">
          <a:xfrm>
            <a:off x="1285875" y="1928813"/>
            <a:ext cx="8382000" cy="3629025"/>
            <a:chOff x="1285852" y="1928802"/>
            <a:chExt cx="8382000" cy="3629025"/>
          </a:xfrm>
        </p:grpSpPr>
        <p:pic>
          <p:nvPicPr>
            <p:cNvPr id="440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1928802"/>
              <a:ext cx="83820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042" name="直接连接符 13"/>
            <p:cNvCxnSpPr>
              <a:cxnSpLocks noChangeShapeType="1"/>
            </p:cNvCxnSpPr>
            <p:nvPr/>
          </p:nvCxnSpPr>
          <p:spPr bwMode="auto">
            <a:xfrm>
              <a:off x="3643306" y="4286256"/>
              <a:ext cx="1214446" cy="15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cxnSp>
      </p:grpSp>
      <p:pic>
        <p:nvPicPr>
          <p:cNvPr id="1044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188" y="2357438"/>
            <a:ext cx="68008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722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4452"/>
                                        </p:tgtEl>
                                        <p:attrNameLst>
                                          <p:attrName>style.visibility</p:attrName>
                                        </p:attrNameLst>
                                      </p:cBhvr>
                                      <p:to>
                                        <p:strVal val="visible"/>
                                      </p:to>
                                    </p:set>
                                    <p:anim calcmode="lin" valueType="num">
                                      <p:cBhvr additive="base">
                                        <p:cTn id="13" dur="500" fill="hold"/>
                                        <p:tgtEl>
                                          <p:spTgt spid="104452"/>
                                        </p:tgtEl>
                                        <p:attrNameLst>
                                          <p:attrName>ppt_x</p:attrName>
                                        </p:attrNameLst>
                                      </p:cBhvr>
                                      <p:tavLst>
                                        <p:tav tm="0">
                                          <p:val>
                                            <p:strVal val="#ppt_x"/>
                                          </p:val>
                                        </p:tav>
                                        <p:tav tm="100000">
                                          <p:val>
                                            <p:strVal val="#ppt_x"/>
                                          </p:val>
                                        </p:tav>
                                      </p:tavLst>
                                    </p:anim>
                                    <p:anim calcmode="lin" valueType="num">
                                      <p:cBhvr additive="base">
                                        <p:cTn id="14" dur="500" fill="hold"/>
                                        <p:tgtEl>
                                          <p:spTgt spid="1044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43"/>
          <p:cNvSpPr>
            <a:spLocks noGrp="1" noChangeArrowheads="1"/>
          </p:cNvSpPr>
          <p:nvPr>
            <p:ph type="sldNum" sz="quarter" idx="12"/>
          </p:nvPr>
        </p:nvSpPr>
        <p:spPr>
          <a:xfrm>
            <a:off x="609600" y="6245225"/>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l" eaLnBrk="1" hangingPunct="1"/>
            <a:r>
              <a:rPr lang="zh-CN" altLang="en-US" sz="1200"/>
              <a:t>第</a:t>
            </a:r>
            <a:fld id="{A58716F2-D2B1-7241-9EEA-860B9F2C7AAB}" type="slidenum">
              <a:rPr lang="en-US" altLang="zh-CN" sz="1200"/>
              <a:pPr algn="l" eaLnBrk="1" hangingPunct="1"/>
              <a:t>46</a:t>
            </a:fld>
            <a:r>
              <a:rPr lang="zh-CN" altLang="en-US" sz="1200"/>
              <a:t>页</a:t>
            </a:r>
          </a:p>
        </p:txBody>
      </p:sp>
      <p:sp>
        <p:nvSpPr>
          <p:cNvPr id="47107" name="Rectangle 2"/>
          <p:cNvSpPr>
            <a:spLocks noGrp="1" noChangeArrowheads="1"/>
          </p:cNvSpPr>
          <p:nvPr>
            <p:ph type="title"/>
          </p:nvPr>
        </p:nvSpPr>
        <p:spPr>
          <a:xfrm>
            <a:off x="1619672" y="260648"/>
            <a:ext cx="8001000" cy="531912"/>
          </a:xfrm>
        </p:spPr>
        <p:txBody>
          <a:bodyPr/>
          <a:lstStyle/>
          <a:p>
            <a:r>
              <a:rPr lang="zh-CN" altLang="en-US" dirty="0">
                <a:latin typeface="Verdana" charset="0"/>
                <a:ea typeface="宋体" charset="0"/>
              </a:rPr>
              <a:t>关于网页木马的研究工作</a:t>
            </a:r>
          </a:p>
        </p:txBody>
      </p:sp>
      <p:sp>
        <p:nvSpPr>
          <p:cNvPr id="47108" name="Rectangle 3"/>
          <p:cNvSpPr>
            <a:spLocks noGrp="1" noChangeArrowheads="1"/>
          </p:cNvSpPr>
          <p:nvPr>
            <p:ph type="body" idx="1"/>
          </p:nvPr>
        </p:nvSpPr>
        <p:spPr/>
        <p:txBody>
          <a:bodyPr/>
          <a:lstStyle/>
          <a:p>
            <a:pPr marL="571500" indent="-571500">
              <a:lnSpc>
                <a:spcPct val="80000"/>
              </a:lnSpc>
            </a:pPr>
            <a:r>
              <a:rPr lang="zh-CN" altLang="en-US" sz="2000">
                <a:latin typeface="Verdana" charset="0"/>
                <a:ea typeface="宋体" charset="0"/>
              </a:rPr>
              <a:t>中国万维网上网页木马和地下经济链的监测研究</a:t>
            </a:r>
          </a:p>
          <a:p>
            <a:pPr marL="571500" indent="-571500">
              <a:lnSpc>
                <a:spcPct val="80000"/>
              </a:lnSpc>
            </a:pPr>
            <a:r>
              <a:rPr lang="zh-CN" altLang="en-US" sz="2000">
                <a:latin typeface="Verdana" charset="0"/>
                <a:ea typeface="宋体" charset="0"/>
              </a:rPr>
              <a:t>研究动机</a:t>
            </a:r>
          </a:p>
          <a:p>
            <a:pPr marL="966788" lvl="1" indent="-495300">
              <a:lnSpc>
                <a:spcPct val="80000"/>
              </a:lnSpc>
            </a:pPr>
            <a:r>
              <a:rPr lang="zh-CN" altLang="en-US" sz="2000">
                <a:latin typeface="Verdana" charset="0"/>
                <a:ea typeface="宋体" charset="0"/>
              </a:rPr>
              <a:t>已成为互联网严重的安全威胁，对中国万维网危害尤为突出</a:t>
            </a:r>
          </a:p>
          <a:p>
            <a:pPr marL="966788" lvl="1" indent="-495300" algn="just">
              <a:lnSpc>
                <a:spcPct val="80000"/>
              </a:lnSpc>
            </a:pPr>
            <a:r>
              <a:rPr lang="zh-CN" altLang="en-US" sz="2000">
                <a:latin typeface="Verdana" charset="0"/>
                <a:ea typeface="宋体" charset="0"/>
              </a:rPr>
              <a:t>针对网页木马的监测技术具有强烈的实际应用需求</a:t>
            </a:r>
            <a:r>
              <a:rPr lang="en-US" altLang="zh-CN" sz="2000">
                <a:latin typeface="Verdana" charset="0"/>
                <a:ea typeface="宋体" charset="0"/>
              </a:rPr>
              <a:t>: </a:t>
            </a:r>
            <a:r>
              <a:rPr lang="zh-CN" altLang="en-US" sz="2000">
                <a:latin typeface="Verdana" charset="0"/>
                <a:ea typeface="宋体" charset="0"/>
              </a:rPr>
              <a:t>国家科研项目、工业界合作机会</a:t>
            </a:r>
          </a:p>
          <a:p>
            <a:pPr marL="966788" lvl="1" indent="-495300">
              <a:lnSpc>
                <a:spcPct val="80000"/>
              </a:lnSpc>
            </a:pPr>
            <a:r>
              <a:rPr lang="zh-CN" altLang="en-US" sz="2000">
                <a:latin typeface="Verdana" charset="0"/>
                <a:ea typeface="宋体" charset="0"/>
              </a:rPr>
              <a:t>驱动经济链、创新性的监测技术研究具有一定学术价值</a:t>
            </a:r>
          </a:p>
          <a:p>
            <a:pPr marL="571500" indent="-571500">
              <a:lnSpc>
                <a:spcPct val="80000"/>
              </a:lnSpc>
            </a:pPr>
            <a:r>
              <a:rPr lang="zh-CN" altLang="en-US" sz="2000">
                <a:latin typeface="Verdana" charset="0"/>
                <a:ea typeface="宋体" charset="0"/>
              </a:rPr>
              <a:t>课题资助</a:t>
            </a:r>
          </a:p>
          <a:p>
            <a:pPr marL="966788" lvl="1" indent="-495300">
              <a:lnSpc>
                <a:spcPct val="80000"/>
              </a:lnSpc>
            </a:pPr>
            <a:r>
              <a:rPr lang="en-US" altLang="zh-CN" sz="2000">
                <a:latin typeface="Verdana" charset="0"/>
                <a:ea typeface="宋体" charset="0"/>
              </a:rPr>
              <a:t>242</a:t>
            </a:r>
            <a:r>
              <a:rPr lang="zh-CN" altLang="en-US" sz="2000">
                <a:latin typeface="Verdana" charset="0"/>
                <a:ea typeface="宋体" charset="0"/>
              </a:rPr>
              <a:t>计划</a:t>
            </a:r>
            <a:r>
              <a:rPr lang="en-US" altLang="zh-CN" sz="2000">
                <a:latin typeface="Verdana" charset="0"/>
                <a:ea typeface="宋体" charset="0"/>
              </a:rPr>
              <a:t>2007G23</a:t>
            </a:r>
            <a:r>
              <a:rPr lang="zh-CN" altLang="en-US" sz="2000">
                <a:latin typeface="Verdana" charset="0"/>
                <a:ea typeface="宋体" charset="0"/>
              </a:rPr>
              <a:t>重要内容 </a:t>
            </a:r>
            <a:r>
              <a:rPr lang="en-US" altLang="zh-CN" sz="2000">
                <a:latin typeface="Verdana" charset="0"/>
                <a:ea typeface="宋体" charset="0"/>
              </a:rPr>
              <a:t>– </a:t>
            </a:r>
            <a:r>
              <a:rPr lang="zh-CN" altLang="en-US" sz="2000">
                <a:latin typeface="Verdana" charset="0"/>
                <a:ea typeface="宋体" charset="0"/>
              </a:rPr>
              <a:t>网页木马监测技术</a:t>
            </a:r>
          </a:p>
          <a:p>
            <a:pPr marL="966788" lvl="1" indent="-495300">
              <a:lnSpc>
                <a:spcPct val="80000"/>
              </a:lnSpc>
            </a:pPr>
            <a:r>
              <a:rPr lang="zh-CN" altLang="en-US" sz="2000">
                <a:latin typeface="Verdana" charset="0"/>
                <a:ea typeface="宋体" charset="0"/>
              </a:rPr>
              <a:t>进一步资助：发改委信息安全专项</a:t>
            </a:r>
          </a:p>
          <a:p>
            <a:pPr marL="571500" indent="-571500">
              <a:lnSpc>
                <a:spcPct val="80000"/>
              </a:lnSpc>
            </a:pPr>
            <a:r>
              <a:rPr lang="zh-CN" altLang="en-US" sz="2000">
                <a:latin typeface="Verdana" charset="0"/>
                <a:ea typeface="宋体" charset="0"/>
              </a:rPr>
              <a:t>研究内容</a:t>
            </a:r>
          </a:p>
          <a:p>
            <a:pPr marL="966788" lvl="1" indent="-495300">
              <a:lnSpc>
                <a:spcPct val="80000"/>
              </a:lnSpc>
            </a:pPr>
            <a:r>
              <a:rPr lang="zh-CN" altLang="en-US" sz="2000">
                <a:latin typeface="Verdana" charset="0"/>
                <a:ea typeface="宋体" charset="0"/>
              </a:rPr>
              <a:t>网页木马背后驱动的地下经济链调查分析</a:t>
            </a:r>
          </a:p>
          <a:p>
            <a:pPr marL="966788" lvl="1" indent="-495300">
              <a:lnSpc>
                <a:spcPct val="80000"/>
              </a:lnSpc>
            </a:pPr>
            <a:r>
              <a:rPr lang="zh-CN" altLang="en-US" sz="2000">
                <a:latin typeface="Verdana" charset="0"/>
                <a:ea typeface="宋体" charset="0"/>
              </a:rPr>
              <a:t>网页木马安全威胁机理研究</a:t>
            </a:r>
          </a:p>
          <a:p>
            <a:pPr marL="966788" lvl="1" indent="-495300">
              <a:lnSpc>
                <a:spcPct val="80000"/>
              </a:lnSpc>
            </a:pPr>
            <a:r>
              <a:rPr lang="zh-CN" altLang="en-US" sz="2000">
                <a:latin typeface="Verdana" charset="0"/>
                <a:ea typeface="宋体" charset="0"/>
              </a:rPr>
              <a:t>网页木马监测技术研究</a:t>
            </a:r>
          </a:p>
        </p:txBody>
      </p:sp>
    </p:spTree>
    <p:extLst>
      <p:ext uri="{BB962C8B-B14F-4D97-AF65-F5344CB8AC3E}">
        <p14:creationId xmlns:p14="http://schemas.microsoft.com/office/powerpoint/2010/main" val="4172565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43"/>
          <p:cNvSpPr>
            <a:spLocks noGrp="1" noChangeArrowheads="1"/>
          </p:cNvSpPr>
          <p:nvPr>
            <p:ph type="sldNum" sz="quarter" idx="12"/>
          </p:nvPr>
        </p:nvSpPr>
        <p:spPr>
          <a:xfrm>
            <a:off x="609600" y="6245225"/>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l" eaLnBrk="1" hangingPunct="1"/>
            <a:r>
              <a:rPr lang="zh-CN" altLang="en-US" sz="1200"/>
              <a:t>第</a:t>
            </a:r>
            <a:fld id="{ABE919CA-B93A-F74C-8445-726959D6519E}" type="slidenum">
              <a:rPr lang="en-US" altLang="zh-CN" sz="1200"/>
              <a:pPr algn="l" eaLnBrk="1" hangingPunct="1"/>
              <a:t>47</a:t>
            </a:fld>
            <a:r>
              <a:rPr lang="zh-CN" altLang="en-US" sz="1200"/>
              <a:t>页</a:t>
            </a:r>
          </a:p>
        </p:txBody>
      </p:sp>
      <p:sp>
        <p:nvSpPr>
          <p:cNvPr id="48131" name="Rectangle 2"/>
          <p:cNvSpPr>
            <a:spLocks noGrp="1" noChangeArrowheads="1"/>
          </p:cNvSpPr>
          <p:nvPr>
            <p:ph type="title"/>
          </p:nvPr>
        </p:nvSpPr>
        <p:spPr>
          <a:xfrm>
            <a:off x="1547663" y="404663"/>
            <a:ext cx="7028011" cy="648073"/>
          </a:xfrm>
        </p:spPr>
        <p:txBody>
          <a:bodyPr/>
          <a:lstStyle/>
          <a:p>
            <a:r>
              <a:rPr lang="zh-CN" altLang="en-US" sz="3500" dirty="0">
                <a:latin typeface="Verdana" charset="0"/>
                <a:ea typeface="宋体" charset="0"/>
              </a:rPr>
              <a:t>网页木马背后驱动的地下经济链调查分析</a:t>
            </a:r>
          </a:p>
        </p:txBody>
      </p:sp>
      <p:sp>
        <p:nvSpPr>
          <p:cNvPr id="48132" name="Rectangle 3"/>
          <p:cNvSpPr>
            <a:spLocks noGrp="1" noChangeArrowheads="1"/>
          </p:cNvSpPr>
          <p:nvPr>
            <p:ph type="body" idx="1"/>
          </p:nvPr>
        </p:nvSpPr>
        <p:spPr>
          <a:xfrm>
            <a:off x="214313" y="1785938"/>
            <a:ext cx="4643437" cy="4522787"/>
          </a:xfrm>
        </p:spPr>
        <p:txBody>
          <a:bodyPr/>
          <a:lstStyle/>
          <a:p>
            <a:pPr>
              <a:lnSpc>
                <a:spcPct val="90000"/>
              </a:lnSpc>
            </a:pPr>
            <a:r>
              <a:rPr lang="zh-CN" altLang="en-US" sz="2200">
                <a:latin typeface="Times New Roman" charset="0"/>
                <a:ea typeface="宋体" charset="0"/>
              </a:rPr>
              <a:t>网页木马背后驱动的地下经济链</a:t>
            </a:r>
          </a:p>
          <a:p>
            <a:pPr lvl="1">
              <a:lnSpc>
                <a:spcPct val="90000"/>
              </a:lnSpc>
            </a:pPr>
            <a:r>
              <a:rPr lang="zh-CN" altLang="en-US" sz="2000">
                <a:latin typeface="Times New Roman" charset="0"/>
                <a:ea typeface="宋体" charset="0"/>
              </a:rPr>
              <a:t>最重要的支柱</a:t>
            </a:r>
            <a:r>
              <a:rPr lang="en-US" altLang="zh-CN" sz="2000">
                <a:latin typeface="Times New Roman" charset="0"/>
                <a:ea typeface="宋体" charset="0"/>
              </a:rPr>
              <a:t>: </a:t>
            </a:r>
            <a:r>
              <a:rPr lang="zh-CN" altLang="en-US" sz="2000">
                <a:latin typeface="Times New Roman" charset="0"/>
                <a:ea typeface="宋体" charset="0"/>
              </a:rPr>
              <a:t>网络虚拟资产地下经济链</a:t>
            </a:r>
          </a:p>
          <a:p>
            <a:pPr lvl="1">
              <a:lnSpc>
                <a:spcPct val="90000"/>
              </a:lnSpc>
            </a:pPr>
            <a:r>
              <a:rPr lang="zh-CN" altLang="en-US" sz="2000">
                <a:latin typeface="Times New Roman" charset="0"/>
                <a:ea typeface="宋体" charset="0"/>
              </a:rPr>
              <a:t>其他</a:t>
            </a:r>
            <a:r>
              <a:rPr lang="en-US" altLang="zh-CN" sz="2000">
                <a:latin typeface="Times New Roman" charset="0"/>
                <a:ea typeface="宋体" charset="0"/>
              </a:rPr>
              <a:t>: </a:t>
            </a:r>
            <a:r>
              <a:rPr lang="zh-CN" altLang="en-US" sz="2000">
                <a:latin typeface="Times New Roman" charset="0"/>
                <a:ea typeface="宋体" charset="0"/>
              </a:rPr>
              <a:t>点击欺诈</a:t>
            </a:r>
            <a:r>
              <a:rPr lang="en-US" altLang="zh-CN" sz="2000">
                <a:latin typeface="Times New Roman" charset="0"/>
                <a:ea typeface="宋体" charset="0"/>
              </a:rPr>
              <a:t>/DDoS</a:t>
            </a:r>
            <a:r>
              <a:rPr lang="zh-CN" altLang="en-US" sz="2000">
                <a:latin typeface="Times New Roman" charset="0"/>
                <a:ea typeface="宋体" charset="0"/>
              </a:rPr>
              <a:t>等</a:t>
            </a:r>
          </a:p>
          <a:p>
            <a:pPr>
              <a:lnSpc>
                <a:spcPct val="90000"/>
              </a:lnSpc>
            </a:pPr>
            <a:r>
              <a:rPr lang="zh-CN" altLang="en-US" sz="2200">
                <a:latin typeface="Times New Roman" charset="0"/>
                <a:ea typeface="宋体" charset="0"/>
              </a:rPr>
              <a:t>网络虚拟资产地下经济链</a:t>
            </a:r>
          </a:p>
          <a:p>
            <a:pPr lvl="1">
              <a:lnSpc>
                <a:spcPct val="90000"/>
              </a:lnSpc>
            </a:pPr>
            <a:r>
              <a:rPr lang="zh-CN" altLang="en-US" sz="2000">
                <a:latin typeface="Times New Roman" charset="0"/>
                <a:ea typeface="宋体" charset="0"/>
              </a:rPr>
              <a:t>角色</a:t>
            </a:r>
            <a:r>
              <a:rPr lang="en-US" altLang="zh-CN" sz="2000">
                <a:latin typeface="Times New Roman" charset="0"/>
                <a:ea typeface="宋体" charset="0"/>
              </a:rPr>
              <a:t>: </a:t>
            </a:r>
            <a:r>
              <a:rPr lang="zh-CN" altLang="en-US" sz="2000">
                <a:latin typeface="Times New Roman" charset="0"/>
                <a:ea typeface="宋体" charset="0"/>
              </a:rPr>
              <a:t>病毒编写者</a:t>
            </a:r>
            <a:r>
              <a:rPr lang="en-US" altLang="zh-CN" sz="2000">
                <a:latin typeface="Times New Roman" charset="0"/>
                <a:ea typeface="宋体" charset="0"/>
              </a:rPr>
              <a:t>, </a:t>
            </a:r>
            <a:r>
              <a:rPr lang="zh-CN" altLang="en-US" sz="2000">
                <a:latin typeface="Times New Roman" charset="0"/>
                <a:ea typeface="宋体" charset="0"/>
              </a:rPr>
              <a:t>黑站长</a:t>
            </a:r>
            <a:r>
              <a:rPr lang="en-US" altLang="zh-CN" sz="2000">
                <a:latin typeface="Times New Roman" charset="0"/>
                <a:ea typeface="宋体" charset="0"/>
              </a:rPr>
              <a:t>/</a:t>
            </a:r>
            <a:r>
              <a:rPr lang="zh-CN" altLang="en-US" sz="2000">
                <a:latin typeface="Times New Roman" charset="0"/>
                <a:ea typeface="宋体" charset="0"/>
              </a:rPr>
              <a:t>网站骇客</a:t>
            </a:r>
            <a:r>
              <a:rPr lang="en-US" altLang="zh-CN" sz="2000">
                <a:latin typeface="Times New Roman" charset="0"/>
                <a:ea typeface="宋体" charset="0"/>
              </a:rPr>
              <a:t>, “</a:t>
            </a:r>
            <a:r>
              <a:rPr lang="zh-CN" altLang="en-US" sz="2000">
                <a:latin typeface="Times New Roman" charset="0"/>
                <a:ea typeface="宋体" charset="0"/>
              </a:rPr>
              <a:t>信封”盗窃者</a:t>
            </a:r>
            <a:r>
              <a:rPr lang="en-US" altLang="zh-CN" sz="2000">
                <a:latin typeface="Times New Roman" charset="0"/>
                <a:ea typeface="宋体" charset="0"/>
              </a:rPr>
              <a:t>, </a:t>
            </a:r>
            <a:r>
              <a:rPr lang="zh-CN" altLang="en-US" sz="2000">
                <a:latin typeface="Times New Roman" charset="0"/>
                <a:ea typeface="宋体" charset="0"/>
              </a:rPr>
              <a:t>虚拟资产盗窃者</a:t>
            </a:r>
            <a:r>
              <a:rPr lang="en-US" altLang="zh-CN" sz="2000">
                <a:latin typeface="Times New Roman" charset="0"/>
                <a:ea typeface="宋体" charset="0"/>
              </a:rPr>
              <a:t>, </a:t>
            </a:r>
            <a:r>
              <a:rPr lang="zh-CN" altLang="en-US" sz="2000">
                <a:latin typeface="Times New Roman" charset="0"/>
                <a:ea typeface="宋体" charset="0"/>
              </a:rPr>
              <a:t>虚拟资产卖家</a:t>
            </a:r>
            <a:r>
              <a:rPr lang="en-US" altLang="zh-CN" sz="2000">
                <a:latin typeface="Times New Roman" charset="0"/>
                <a:ea typeface="宋体" charset="0"/>
              </a:rPr>
              <a:t>, </a:t>
            </a:r>
            <a:r>
              <a:rPr lang="zh-CN" altLang="en-US" sz="2000">
                <a:latin typeface="Times New Roman" charset="0"/>
                <a:ea typeface="宋体" charset="0"/>
              </a:rPr>
              <a:t>玩家</a:t>
            </a:r>
          </a:p>
          <a:p>
            <a:pPr lvl="1">
              <a:lnSpc>
                <a:spcPct val="90000"/>
              </a:lnSpc>
            </a:pPr>
            <a:r>
              <a:rPr lang="zh-CN" altLang="en-US" sz="2000">
                <a:latin typeface="Times New Roman" charset="0"/>
                <a:ea typeface="宋体" charset="0"/>
              </a:rPr>
              <a:t>地下经济链交互市场</a:t>
            </a:r>
          </a:p>
          <a:p>
            <a:pPr lvl="2">
              <a:lnSpc>
                <a:spcPct val="90000"/>
              </a:lnSpc>
            </a:pPr>
            <a:r>
              <a:rPr lang="zh-CN" altLang="en-US" sz="1600">
                <a:latin typeface="Times New Roman" charset="0"/>
                <a:ea typeface="宋体" charset="0"/>
              </a:rPr>
              <a:t>地下黑市：百度贴吧等黑客论坛发布广告，</a:t>
            </a:r>
            <a:r>
              <a:rPr lang="en-US" altLang="zh-CN" sz="1600">
                <a:latin typeface="Times New Roman" charset="0"/>
                <a:ea typeface="宋体" charset="0"/>
              </a:rPr>
              <a:t>QQ</a:t>
            </a:r>
            <a:r>
              <a:rPr lang="zh-CN" altLang="en-US" sz="1600">
                <a:latin typeface="Times New Roman" charset="0"/>
                <a:ea typeface="宋体" charset="0"/>
              </a:rPr>
              <a:t>即时通讯软件沟通，支付宝交易</a:t>
            </a:r>
          </a:p>
          <a:p>
            <a:pPr lvl="2">
              <a:lnSpc>
                <a:spcPct val="90000"/>
              </a:lnSpc>
            </a:pPr>
            <a:r>
              <a:rPr lang="zh-CN" altLang="en-US" sz="1600">
                <a:latin typeface="Times New Roman" charset="0"/>
                <a:ea typeface="宋体" charset="0"/>
              </a:rPr>
              <a:t>虚拟资产公开市场：淘宝、腾讯拍拍网等</a:t>
            </a:r>
          </a:p>
        </p:txBody>
      </p:sp>
      <p:pic>
        <p:nvPicPr>
          <p:cNvPr id="48133"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16463" y="2349500"/>
            <a:ext cx="4319587"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9530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43"/>
          <p:cNvSpPr>
            <a:spLocks noGrp="1" noChangeArrowheads="1"/>
          </p:cNvSpPr>
          <p:nvPr>
            <p:ph type="sldNum" sz="quarter" idx="12"/>
          </p:nvPr>
        </p:nvSpPr>
        <p:spPr>
          <a:xfrm>
            <a:off x="609600" y="6245225"/>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l" eaLnBrk="1" hangingPunct="1"/>
            <a:r>
              <a:rPr lang="zh-CN" altLang="en-US" sz="1200"/>
              <a:t>第</a:t>
            </a:r>
            <a:fld id="{1D682838-A716-C04B-BF65-FB52F09568DF}" type="slidenum">
              <a:rPr lang="en-US" altLang="zh-CN" sz="1200"/>
              <a:pPr algn="l" eaLnBrk="1" hangingPunct="1"/>
              <a:t>48</a:t>
            </a:fld>
            <a:r>
              <a:rPr lang="zh-CN" altLang="en-US" sz="1200"/>
              <a:t>页</a:t>
            </a:r>
          </a:p>
        </p:txBody>
      </p:sp>
      <p:sp>
        <p:nvSpPr>
          <p:cNvPr id="49155" name="Title 1"/>
          <p:cNvSpPr>
            <a:spLocks noGrp="1"/>
          </p:cNvSpPr>
          <p:nvPr>
            <p:ph type="title"/>
          </p:nvPr>
        </p:nvSpPr>
        <p:spPr>
          <a:xfrm>
            <a:off x="1547664" y="22413"/>
            <a:ext cx="8001000" cy="819944"/>
          </a:xfrm>
        </p:spPr>
        <p:txBody>
          <a:bodyPr/>
          <a:lstStyle/>
          <a:p>
            <a:r>
              <a:rPr lang="zh-CN" altLang="en-US" sz="4000" dirty="0">
                <a:latin typeface="Verdana" charset="0"/>
                <a:ea typeface="宋体" charset="0"/>
              </a:rPr>
              <a:t>对地下经济链黑市的监测分析</a:t>
            </a:r>
          </a:p>
        </p:txBody>
      </p:sp>
      <p:sp>
        <p:nvSpPr>
          <p:cNvPr id="49156" name="Content Placeholder 2"/>
          <p:cNvSpPr>
            <a:spLocks noGrp="1"/>
          </p:cNvSpPr>
          <p:nvPr>
            <p:ph type="body" idx="1"/>
          </p:nvPr>
        </p:nvSpPr>
        <p:spPr/>
        <p:txBody>
          <a:bodyPr/>
          <a:lstStyle/>
          <a:p>
            <a:pPr>
              <a:lnSpc>
                <a:spcPct val="80000"/>
              </a:lnSpc>
            </a:pPr>
            <a:r>
              <a:rPr lang="zh-CN" altLang="en-US" sz="1900">
                <a:latin typeface="Times New Roman" charset="0"/>
                <a:ea typeface="宋体" charset="0"/>
              </a:rPr>
              <a:t>监测目标</a:t>
            </a:r>
            <a:r>
              <a:rPr lang="en-US" altLang="zh-CN" sz="1900">
                <a:latin typeface="Times New Roman" charset="0"/>
                <a:ea typeface="宋体" charset="0"/>
              </a:rPr>
              <a:t>: </a:t>
            </a:r>
            <a:r>
              <a:rPr lang="zh-CN" altLang="en-US" sz="1900">
                <a:latin typeface="Times New Roman" charset="0"/>
                <a:ea typeface="宋体" charset="0"/>
              </a:rPr>
              <a:t>百度贴吧中的“地下黑市”贴吧</a:t>
            </a:r>
          </a:p>
          <a:p>
            <a:pPr lvl="1">
              <a:lnSpc>
                <a:spcPct val="80000"/>
              </a:lnSpc>
            </a:pPr>
            <a:r>
              <a:rPr lang="zh-CN" altLang="en-US" sz="1700">
                <a:latin typeface="Times New Roman" charset="0"/>
                <a:ea typeface="宋体" charset="0"/>
              </a:rPr>
              <a:t>木马、网页木马、网马、信封、流量、</a:t>
            </a:r>
            <a:r>
              <a:rPr lang="en-US" altLang="zh-CN" sz="1700">
                <a:latin typeface="Times New Roman" charset="0"/>
                <a:ea typeface="宋体" charset="0"/>
              </a:rPr>
              <a:t>…</a:t>
            </a:r>
          </a:p>
          <a:p>
            <a:pPr lvl="1">
              <a:lnSpc>
                <a:spcPct val="80000"/>
              </a:lnSpc>
            </a:pPr>
            <a:r>
              <a:rPr lang="en-US" altLang="zh-CN" sz="1700">
                <a:latin typeface="Times New Roman" charset="0"/>
                <a:ea typeface="宋体" charset="0"/>
              </a:rPr>
              <a:t>2006</a:t>
            </a:r>
            <a:r>
              <a:rPr lang="zh-CN" altLang="en-US" sz="1700">
                <a:latin typeface="Times New Roman" charset="0"/>
                <a:ea typeface="宋体" charset="0"/>
              </a:rPr>
              <a:t>年至</a:t>
            </a:r>
            <a:r>
              <a:rPr lang="en-US" altLang="zh-CN" sz="1700">
                <a:latin typeface="Times New Roman" charset="0"/>
                <a:ea typeface="宋体" charset="0"/>
              </a:rPr>
              <a:t>2007</a:t>
            </a:r>
            <a:r>
              <a:rPr lang="zh-CN" altLang="en-US" sz="1700">
                <a:latin typeface="Times New Roman" charset="0"/>
                <a:ea typeface="宋体" charset="0"/>
              </a:rPr>
              <a:t>年发布的地下黑市广告信息</a:t>
            </a:r>
          </a:p>
          <a:p>
            <a:pPr>
              <a:lnSpc>
                <a:spcPct val="80000"/>
              </a:lnSpc>
            </a:pPr>
            <a:r>
              <a:rPr lang="zh-CN" altLang="en-US" sz="1900">
                <a:latin typeface="Times New Roman" charset="0"/>
                <a:ea typeface="宋体" charset="0"/>
              </a:rPr>
              <a:t>监测与统计分析</a:t>
            </a:r>
          </a:p>
          <a:p>
            <a:pPr lvl="1">
              <a:lnSpc>
                <a:spcPct val="80000"/>
              </a:lnSpc>
            </a:pPr>
            <a:r>
              <a:rPr lang="en-US" altLang="zh-CN" sz="1700">
                <a:latin typeface="Times New Roman" charset="0"/>
                <a:ea typeface="宋体" charset="0"/>
              </a:rPr>
              <a:t>23,606</a:t>
            </a:r>
            <a:r>
              <a:rPr lang="zh-CN" altLang="en-US" sz="1700">
                <a:latin typeface="Times New Roman" charset="0"/>
                <a:ea typeface="宋体" charset="0"/>
              </a:rPr>
              <a:t>个不同的广告发布者</a:t>
            </a:r>
            <a:r>
              <a:rPr lang="en-US" altLang="zh-CN" sz="1700">
                <a:latin typeface="Times New Roman" charset="0"/>
                <a:ea typeface="宋体" charset="0"/>
              </a:rPr>
              <a:t>, 90,670</a:t>
            </a:r>
            <a:r>
              <a:rPr lang="zh-CN" altLang="en-US" sz="1700">
                <a:latin typeface="Times New Roman" charset="0"/>
                <a:ea typeface="宋体" charset="0"/>
              </a:rPr>
              <a:t>不同广告信息</a:t>
            </a:r>
          </a:p>
          <a:p>
            <a:pPr lvl="1">
              <a:lnSpc>
                <a:spcPct val="80000"/>
              </a:lnSpc>
            </a:pPr>
            <a:r>
              <a:rPr lang="en-US" altLang="zh-CN" sz="1700">
                <a:latin typeface="Times New Roman" charset="0"/>
                <a:ea typeface="宋体" charset="0"/>
              </a:rPr>
              <a:t>59.5%</a:t>
            </a:r>
            <a:r>
              <a:rPr lang="zh-CN" altLang="en-US" sz="1700">
                <a:latin typeface="Times New Roman" charset="0"/>
                <a:ea typeface="宋体" charset="0"/>
              </a:rPr>
              <a:t>信息中包含</a:t>
            </a:r>
            <a:r>
              <a:rPr lang="en-US" altLang="zh-CN" sz="1700">
                <a:latin typeface="Times New Roman" charset="0"/>
                <a:ea typeface="宋体" charset="0"/>
              </a:rPr>
              <a:t>QQ</a:t>
            </a:r>
            <a:r>
              <a:rPr lang="zh-CN" altLang="en-US" sz="1700">
                <a:latin typeface="Times New Roman" charset="0"/>
                <a:ea typeface="宋体" charset="0"/>
              </a:rPr>
              <a:t>号码</a:t>
            </a:r>
            <a:r>
              <a:rPr lang="zh-CN" altLang="en-US" sz="1700">
                <a:latin typeface="Times New Roman" charset="0"/>
                <a:ea typeface="宋体" charset="0"/>
                <a:sym typeface="Wingdings" charset="0"/>
              </a:rPr>
              <a:t>主要联络方式</a:t>
            </a:r>
          </a:p>
          <a:p>
            <a:pPr lvl="1">
              <a:lnSpc>
                <a:spcPct val="80000"/>
              </a:lnSpc>
            </a:pPr>
            <a:r>
              <a:rPr lang="zh-CN" altLang="en-US" sz="1700">
                <a:latin typeface="Times New Roman" charset="0"/>
                <a:ea typeface="宋体" charset="0"/>
              </a:rPr>
              <a:t>广告发布者所在省份的分布情况</a:t>
            </a:r>
          </a:p>
        </p:txBody>
      </p:sp>
      <p:sp>
        <p:nvSpPr>
          <p:cNvPr id="49157" name="Slide Number Placeholder 3"/>
          <p:cNvSpPr txBox="1">
            <a:spLocks noGrp="1"/>
          </p:cNvSpPr>
          <p:nvPr/>
        </p:nvSpPr>
        <p:spPr bwMode="auto">
          <a:xfrm>
            <a:off x="6553200" y="6245225"/>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r" eaLnBrk="1" hangingPunct="1"/>
            <a:fld id="{BACEFA60-FE5F-C94C-8D9C-20C7E5979FD3}" type="slidenum">
              <a:rPr lang="zh-CN" altLang="en-US" sz="1200"/>
              <a:pPr algn="r" eaLnBrk="1" hangingPunct="1"/>
              <a:t>48</a:t>
            </a:fld>
            <a:endParaRPr lang="zh-CN" altLang="en-US" sz="1200"/>
          </a:p>
        </p:txBody>
      </p:sp>
      <p:pic>
        <p:nvPicPr>
          <p:cNvPr id="911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638550"/>
            <a:ext cx="6858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Footer Placeholder 6"/>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ctr" eaLnBrk="1" hangingPunct="1"/>
            <a:r>
              <a:rPr lang="en-US" altLang="zh-CN" sz="1200"/>
              <a:t>WEIS08</a:t>
            </a:r>
          </a:p>
        </p:txBody>
      </p:sp>
      <p:pic>
        <p:nvPicPr>
          <p:cNvPr id="91143"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4213" y="3357563"/>
            <a:ext cx="7623175" cy="333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357563"/>
            <a:ext cx="42672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407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91143"/>
                                        </p:tgtEl>
                                        <p:attrNameLst>
                                          <p:attrName>ppt_x</p:attrName>
                                        </p:attrNameLst>
                                      </p:cBhvr>
                                      <p:tavLst>
                                        <p:tav tm="0">
                                          <p:val>
                                            <p:strVal val="ppt_x"/>
                                          </p:val>
                                        </p:tav>
                                        <p:tav tm="100000">
                                          <p:val>
                                            <p:strVal val="ppt_x"/>
                                          </p:val>
                                        </p:tav>
                                      </p:tavLst>
                                    </p:anim>
                                    <p:anim calcmode="lin" valueType="num">
                                      <p:cBhvr additive="base">
                                        <p:cTn id="7" dur="500"/>
                                        <p:tgtEl>
                                          <p:spTgt spid="91143"/>
                                        </p:tgtEl>
                                        <p:attrNameLst>
                                          <p:attrName>ppt_y</p:attrName>
                                        </p:attrNameLst>
                                      </p:cBhvr>
                                      <p:tavLst>
                                        <p:tav tm="0">
                                          <p:val>
                                            <p:strVal val="ppt_y"/>
                                          </p:val>
                                        </p:tav>
                                        <p:tav tm="100000">
                                          <p:val>
                                            <p:strVal val="1+ppt_h/2"/>
                                          </p:val>
                                        </p:tav>
                                      </p:tavLst>
                                    </p:anim>
                                    <p:set>
                                      <p:cBhvr>
                                        <p:cTn id="8" dur="1" fill="hold">
                                          <p:stCondLst>
                                            <p:cond delay="499"/>
                                          </p:stCondLst>
                                        </p:cTn>
                                        <p:tgtEl>
                                          <p:spTgt spid="91143"/>
                                        </p:tgtEl>
                                        <p:attrNameLst>
                                          <p:attrName>style.visibility</p:attrName>
                                        </p:attrNameLst>
                                      </p:cBhvr>
                                      <p:to>
                                        <p:strVal val="hidden"/>
                                      </p:to>
                                    </p:set>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91141"/>
                                        </p:tgtEl>
                                        <p:attrNameLst>
                                          <p:attrName>style.visibility</p:attrName>
                                        </p:attrNameLst>
                                      </p:cBhvr>
                                      <p:to>
                                        <p:strVal val="visible"/>
                                      </p:to>
                                    </p:set>
                                    <p:anim calcmode="lin" valueType="num">
                                      <p:cBhvr additive="base">
                                        <p:cTn id="12" dur="500" fill="hold"/>
                                        <p:tgtEl>
                                          <p:spTgt spid="91141"/>
                                        </p:tgtEl>
                                        <p:attrNameLst>
                                          <p:attrName>ppt_x</p:attrName>
                                        </p:attrNameLst>
                                      </p:cBhvr>
                                      <p:tavLst>
                                        <p:tav tm="0">
                                          <p:val>
                                            <p:strVal val="1+#ppt_w/2"/>
                                          </p:val>
                                        </p:tav>
                                        <p:tav tm="100000">
                                          <p:val>
                                            <p:strVal val="#ppt_x"/>
                                          </p:val>
                                        </p:tav>
                                      </p:tavLst>
                                    </p:anim>
                                    <p:anim calcmode="lin" valueType="num">
                                      <p:cBhvr additive="base">
                                        <p:cTn id="13" dur="500" fill="hold"/>
                                        <p:tgtEl>
                                          <p:spTgt spid="91141"/>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nodeType="clickEffect">
                                  <p:stCondLst>
                                    <p:cond delay="0"/>
                                  </p:stCondLst>
                                  <p:childTnLst>
                                    <p:anim calcmode="lin" valueType="num">
                                      <p:cBhvr additive="base">
                                        <p:cTn id="17" dur="500"/>
                                        <p:tgtEl>
                                          <p:spTgt spid="91141"/>
                                        </p:tgtEl>
                                        <p:attrNameLst>
                                          <p:attrName>ppt_x</p:attrName>
                                        </p:attrNameLst>
                                      </p:cBhvr>
                                      <p:tavLst>
                                        <p:tav tm="0">
                                          <p:val>
                                            <p:strVal val="ppt_x"/>
                                          </p:val>
                                        </p:tav>
                                        <p:tav tm="100000">
                                          <p:val>
                                            <p:strVal val="ppt_x"/>
                                          </p:val>
                                        </p:tav>
                                      </p:tavLst>
                                    </p:anim>
                                    <p:anim calcmode="lin" valueType="num">
                                      <p:cBhvr additive="base">
                                        <p:cTn id="18" dur="500"/>
                                        <p:tgtEl>
                                          <p:spTgt spid="91141"/>
                                        </p:tgtEl>
                                        <p:attrNameLst>
                                          <p:attrName>ppt_y</p:attrName>
                                        </p:attrNameLst>
                                      </p:cBhvr>
                                      <p:tavLst>
                                        <p:tav tm="0">
                                          <p:val>
                                            <p:strVal val="ppt_y"/>
                                          </p:val>
                                        </p:tav>
                                        <p:tav tm="100000">
                                          <p:val>
                                            <p:strVal val="1+ppt_h/2"/>
                                          </p:val>
                                        </p:tav>
                                      </p:tavLst>
                                    </p:anim>
                                    <p:set>
                                      <p:cBhvr>
                                        <p:cTn id="19" dur="1" fill="hold">
                                          <p:stCondLst>
                                            <p:cond delay="499"/>
                                          </p:stCondLst>
                                        </p:cTn>
                                        <p:tgtEl>
                                          <p:spTgt spid="91141"/>
                                        </p:tgtEl>
                                        <p:attrNameLst>
                                          <p:attrName>style.visibility</p:attrName>
                                        </p:attrNameLst>
                                      </p:cBhvr>
                                      <p:to>
                                        <p:strVal val="hidden"/>
                                      </p:to>
                                    </p:set>
                                  </p:childTnLst>
                                </p:cTn>
                              </p:par>
                            </p:childTnLst>
                          </p:cTn>
                        </p:par>
                        <p:par>
                          <p:cTn id="20" fill="hold" nodeType="afterGroup">
                            <p:stCondLst>
                              <p:cond delay="500"/>
                            </p:stCondLst>
                            <p:childTnLst>
                              <p:par>
                                <p:cTn id="21" presetID="2" presetClass="entr" presetSubtype="2" fill="hold" nodeType="afterEffect">
                                  <p:stCondLst>
                                    <p:cond delay="0"/>
                                  </p:stCondLst>
                                  <p:childTnLst>
                                    <p:set>
                                      <p:cBhvr>
                                        <p:cTn id="22" dur="1" fill="hold">
                                          <p:stCondLst>
                                            <p:cond delay="0"/>
                                          </p:stCondLst>
                                        </p:cTn>
                                        <p:tgtEl>
                                          <p:spTgt spid="91144"/>
                                        </p:tgtEl>
                                        <p:attrNameLst>
                                          <p:attrName>style.visibility</p:attrName>
                                        </p:attrNameLst>
                                      </p:cBhvr>
                                      <p:to>
                                        <p:strVal val="visible"/>
                                      </p:to>
                                    </p:set>
                                    <p:anim calcmode="lin" valueType="num">
                                      <p:cBhvr additive="base">
                                        <p:cTn id="23" dur="500" fill="hold"/>
                                        <p:tgtEl>
                                          <p:spTgt spid="91144"/>
                                        </p:tgtEl>
                                        <p:attrNameLst>
                                          <p:attrName>ppt_x</p:attrName>
                                        </p:attrNameLst>
                                      </p:cBhvr>
                                      <p:tavLst>
                                        <p:tav tm="0">
                                          <p:val>
                                            <p:strVal val="1+#ppt_w/2"/>
                                          </p:val>
                                        </p:tav>
                                        <p:tav tm="100000">
                                          <p:val>
                                            <p:strVal val="#ppt_x"/>
                                          </p:val>
                                        </p:tav>
                                      </p:tavLst>
                                    </p:anim>
                                    <p:anim calcmode="lin" valueType="num">
                                      <p:cBhvr additive="base">
                                        <p:cTn id="24" dur="500" fill="hold"/>
                                        <p:tgtEl>
                                          <p:spTgt spid="91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43"/>
          <p:cNvSpPr>
            <a:spLocks noGrp="1" noChangeArrowheads="1"/>
          </p:cNvSpPr>
          <p:nvPr>
            <p:ph type="sldNum" sz="quarter" idx="12"/>
          </p:nvPr>
        </p:nvSpPr>
        <p:spPr>
          <a:xfrm>
            <a:off x="609600" y="6245225"/>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l" eaLnBrk="1" hangingPunct="1"/>
            <a:r>
              <a:rPr lang="zh-CN" altLang="en-US" sz="1200"/>
              <a:t>第</a:t>
            </a:r>
            <a:fld id="{C38C7E90-5DAC-5C43-99A4-4FEA35591071}" type="slidenum">
              <a:rPr lang="en-US" altLang="zh-CN" sz="1200"/>
              <a:pPr algn="l" eaLnBrk="1" hangingPunct="1"/>
              <a:t>49</a:t>
            </a:fld>
            <a:r>
              <a:rPr lang="zh-CN" altLang="en-US" sz="1200"/>
              <a:t>页</a:t>
            </a:r>
          </a:p>
        </p:txBody>
      </p:sp>
      <p:sp>
        <p:nvSpPr>
          <p:cNvPr id="51203" name="Rectangle 2"/>
          <p:cNvSpPr>
            <a:spLocks noGrp="1" noChangeArrowheads="1"/>
          </p:cNvSpPr>
          <p:nvPr>
            <p:ph type="title"/>
          </p:nvPr>
        </p:nvSpPr>
        <p:spPr>
          <a:xfrm>
            <a:off x="1691680" y="188640"/>
            <a:ext cx="8001000" cy="747936"/>
          </a:xfrm>
        </p:spPr>
        <p:txBody>
          <a:bodyPr/>
          <a:lstStyle/>
          <a:p>
            <a:r>
              <a:rPr lang="zh-CN" altLang="en-US" sz="4000" dirty="0">
                <a:latin typeface="Verdana" charset="0"/>
                <a:ea typeface="宋体" charset="0"/>
              </a:rPr>
              <a:t>网页木马总体技术流程</a:t>
            </a:r>
          </a:p>
        </p:txBody>
      </p:sp>
      <p:pic>
        <p:nvPicPr>
          <p:cNvPr id="512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773238"/>
            <a:ext cx="6121400" cy="43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695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8001000" cy="675928"/>
          </a:xfrm>
        </p:spPr>
        <p:txBody>
          <a:bodyPr/>
          <a:lstStyle/>
          <a:p>
            <a:r>
              <a:rPr lang="zh-CN" altLang="en-US" dirty="0"/>
              <a:t>第一次浏览器大战结局</a:t>
            </a:r>
            <a:endParaRPr lang="en-US" dirty="0"/>
          </a:p>
        </p:txBody>
      </p:sp>
      <p:sp>
        <p:nvSpPr>
          <p:cNvPr id="3" name="Content Placeholder 2"/>
          <p:cNvSpPr>
            <a:spLocks noGrp="1"/>
          </p:cNvSpPr>
          <p:nvPr>
            <p:ph idx="1"/>
          </p:nvPr>
        </p:nvSpPr>
        <p:spPr>
          <a:xfrm>
            <a:off x="566738" y="1752600"/>
            <a:ext cx="8325742" cy="4267200"/>
          </a:xfrm>
        </p:spPr>
        <p:txBody>
          <a:bodyPr/>
          <a:lstStyle/>
          <a:p>
            <a:r>
              <a:rPr lang="zh-CN" altLang="en-US" sz="2800" dirty="0"/>
              <a:t>微软通过免费捆绑方式胜出</a:t>
            </a:r>
            <a:endParaRPr lang="en-US" altLang="zh-CN" sz="2800" dirty="0"/>
          </a:p>
          <a:p>
            <a:pPr lvl="1"/>
            <a:r>
              <a:rPr lang="en-US" sz="2400" dirty="0"/>
              <a:t>1998</a:t>
            </a:r>
            <a:r>
              <a:rPr lang="zh-CN" altLang="en-US" sz="2400" dirty="0"/>
              <a:t>年</a:t>
            </a:r>
            <a:r>
              <a:rPr lang="en-US" sz="2400" dirty="0"/>
              <a:t>1</a:t>
            </a:r>
            <a:r>
              <a:rPr lang="zh-CN" altLang="en-US" sz="2400" dirty="0"/>
              <a:t>月</a:t>
            </a:r>
            <a:r>
              <a:rPr lang="en-US" sz="2400" dirty="0"/>
              <a:t>, Netscape</a:t>
            </a:r>
            <a:r>
              <a:rPr lang="zh-CN" altLang="en-US" sz="2400" dirty="0"/>
              <a:t>开源</a:t>
            </a:r>
            <a:r>
              <a:rPr lang="en-US" sz="2400" dirty="0">
                <a:sym typeface="Wingdings"/>
              </a:rPr>
              <a:t></a:t>
            </a:r>
            <a:r>
              <a:rPr lang="en-US" sz="2400" dirty="0"/>
              <a:t>Mozilla. </a:t>
            </a:r>
          </a:p>
          <a:p>
            <a:pPr lvl="1"/>
            <a:r>
              <a:rPr lang="en-US" sz="2400" dirty="0"/>
              <a:t>1998</a:t>
            </a:r>
            <a:r>
              <a:rPr lang="zh-CN" altLang="en-US" sz="2400" dirty="0"/>
              <a:t>年</a:t>
            </a:r>
            <a:r>
              <a:rPr lang="en-US" sz="2400" dirty="0"/>
              <a:t>11</a:t>
            </a:r>
            <a:r>
              <a:rPr lang="zh-CN" altLang="en-US" sz="2400" dirty="0"/>
              <a:t>月</a:t>
            </a:r>
            <a:r>
              <a:rPr lang="en-US" sz="2400" dirty="0"/>
              <a:t>AOL</a:t>
            </a:r>
            <a:r>
              <a:rPr lang="zh-CN" altLang="en-US" sz="2400" dirty="0"/>
              <a:t>收购</a:t>
            </a:r>
            <a:r>
              <a:rPr lang="en-US" sz="2400" dirty="0"/>
              <a:t>Netscape, 4.2M $.</a:t>
            </a:r>
            <a:endParaRPr lang="zh-CN" altLang="en-US" sz="2400" dirty="0"/>
          </a:p>
          <a:p>
            <a:r>
              <a:rPr lang="zh-CN" altLang="en-US" sz="2800" dirty="0"/>
              <a:t>反垄断诉讼</a:t>
            </a:r>
            <a:endParaRPr lang="en-US" sz="2800" dirty="0"/>
          </a:p>
          <a:p>
            <a:pPr lvl="1"/>
            <a:r>
              <a:rPr lang="en-US" sz="2400" dirty="0"/>
              <a:t>1998</a:t>
            </a:r>
            <a:r>
              <a:rPr lang="zh-CN" altLang="en-US" sz="2400" dirty="0"/>
              <a:t>年</a:t>
            </a:r>
            <a:r>
              <a:rPr lang="en-US" sz="2400" dirty="0"/>
              <a:t>5</a:t>
            </a:r>
            <a:r>
              <a:rPr lang="zh-CN" altLang="en-US" sz="2400" dirty="0"/>
              <a:t>月</a:t>
            </a:r>
            <a:r>
              <a:rPr lang="en-US" sz="2400" dirty="0"/>
              <a:t>, </a:t>
            </a:r>
            <a:r>
              <a:rPr lang="zh-CN" altLang="en-US" sz="2400" dirty="0"/>
              <a:t>美国司法部向微软提出反垄断的诉讼</a:t>
            </a:r>
            <a:r>
              <a:rPr lang="en-US" sz="2400" dirty="0"/>
              <a:t>.</a:t>
            </a:r>
            <a:endParaRPr lang="zh-CN" altLang="en-US" sz="2400" dirty="0"/>
          </a:p>
          <a:p>
            <a:r>
              <a:rPr lang="en-US" altLang="zh-CN" sz="2800" dirty="0"/>
              <a:t>Netscape</a:t>
            </a:r>
            <a:r>
              <a:rPr lang="zh-CN" altLang="en-US" sz="2800" dirty="0"/>
              <a:t>结局</a:t>
            </a:r>
            <a:endParaRPr lang="en-US" sz="2800" dirty="0"/>
          </a:p>
          <a:p>
            <a:pPr lvl="1"/>
            <a:r>
              <a:rPr lang="en-US" sz="2400" dirty="0"/>
              <a:t>2003</a:t>
            </a:r>
            <a:r>
              <a:rPr lang="zh-CN" altLang="en-US" sz="2400" dirty="0"/>
              <a:t>年</a:t>
            </a:r>
            <a:r>
              <a:rPr lang="en-US" sz="2400" dirty="0"/>
              <a:t>Netscape</a:t>
            </a:r>
            <a:r>
              <a:rPr lang="zh-CN" altLang="en-US" sz="2400" dirty="0"/>
              <a:t>解散</a:t>
            </a:r>
            <a:r>
              <a:rPr lang="en-US" sz="2400" dirty="0"/>
              <a:t>, M</a:t>
            </a:r>
            <a:r>
              <a:rPr lang="en-US" altLang="zh-CN" sz="2400" dirty="0"/>
              <a:t>S</a:t>
            </a:r>
            <a:r>
              <a:rPr lang="zh-CN" altLang="en-US" sz="2400" dirty="0"/>
              <a:t>和</a:t>
            </a:r>
            <a:r>
              <a:rPr lang="en-US" sz="2400" dirty="0"/>
              <a:t>AOL</a:t>
            </a:r>
            <a:r>
              <a:rPr lang="zh-CN" altLang="en-US" sz="2400" dirty="0"/>
              <a:t>就反垄断诉讼达成和解</a:t>
            </a:r>
            <a:r>
              <a:rPr lang="en-US" sz="2400" dirty="0"/>
              <a:t>, M</a:t>
            </a:r>
            <a:r>
              <a:rPr lang="en-US" altLang="zh-CN" sz="2400" dirty="0"/>
              <a:t>S</a:t>
            </a:r>
            <a:r>
              <a:rPr lang="zh-CN" altLang="en-US" sz="2400" dirty="0"/>
              <a:t>赔偿</a:t>
            </a:r>
            <a:r>
              <a:rPr lang="en-US" sz="2400" dirty="0"/>
              <a:t>AOL 7.5</a:t>
            </a:r>
            <a:r>
              <a:rPr lang="zh-CN" altLang="en-US" sz="2400" dirty="0"/>
              <a:t>亿</a:t>
            </a:r>
            <a:r>
              <a:rPr lang="en-US" sz="2400" dirty="0"/>
              <a:t>$; </a:t>
            </a:r>
          </a:p>
          <a:p>
            <a:pPr lvl="1"/>
            <a:r>
              <a:rPr lang="en-US" sz="2400" dirty="0"/>
              <a:t>Mozilla</a:t>
            </a:r>
            <a:r>
              <a:rPr lang="zh-CN" altLang="en-US" sz="2400" dirty="0"/>
              <a:t>开源基金会脱离</a:t>
            </a:r>
            <a:r>
              <a:rPr lang="en-US" sz="2400" dirty="0"/>
              <a:t>AOL</a:t>
            </a:r>
            <a:r>
              <a:rPr lang="zh-CN" altLang="en-US" sz="2400" dirty="0"/>
              <a:t>成立</a:t>
            </a:r>
            <a:r>
              <a:rPr lang="en-US" sz="2400" dirty="0"/>
              <a:t>, AOL</a:t>
            </a:r>
            <a:r>
              <a:rPr lang="zh-CN" altLang="en-US" sz="2400" dirty="0"/>
              <a:t>捐赠</a:t>
            </a:r>
            <a:r>
              <a:rPr lang="en-US" sz="2400" dirty="0"/>
              <a:t>2M$.</a:t>
            </a:r>
            <a:endParaRPr lang="zh-CN" altLang="en-US" sz="2400" dirty="0"/>
          </a:p>
          <a:p>
            <a:pPr lvl="1"/>
            <a:r>
              <a:rPr lang="en-US" sz="2400" dirty="0"/>
              <a:t>2008</a:t>
            </a:r>
            <a:r>
              <a:rPr lang="zh-CN" altLang="en-US" sz="2400" dirty="0"/>
              <a:t>年</a:t>
            </a:r>
            <a:r>
              <a:rPr lang="en-US" sz="2400" dirty="0"/>
              <a:t>2</a:t>
            </a:r>
            <a:r>
              <a:rPr lang="zh-CN" altLang="en-US" sz="2400" dirty="0"/>
              <a:t>月</a:t>
            </a:r>
            <a:r>
              <a:rPr lang="en-US" sz="2400" dirty="0"/>
              <a:t>: Netscape</a:t>
            </a:r>
            <a:r>
              <a:rPr lang="zh-CN" altLang="en-US" sz="2400" dirty="0"/>
              <a:t>软件官方宣布死亡</a:t>
            </a:r>
            <a:r>
              <a:rPr lang="en-US" sz="2400" dirty="0"/>
              <a:t>.</a:t>
            </a:r>
            <a:endParaRPr lang="zh-CN" altLang="en-US" sz="2400"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5</a:t>
            </a:fld>
            <a:endParaRPr lang="en-US" altLang="zh-CN"/>
          </a:p>
        </p:txBody>
      </p:sp>
    </p:spTree>
    <p:extLst>
      <p:ext uri="{BB962C8B-B14F-4D97-AF65-F5344CB8AC3E}">
        <p14:creationId xmlns:p14="http://schemas.microsoft.com/office/powerpoint/2010/main" val="363510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3"/>
          <p:cNvSpPr>
            <a:spLocks noGrp="1" noChangeArrowheads="1"/>
          </p:cNvSpPr>
          <p:nvPr>
            <p:ph type="sldNum" sz="quarter" idx="12"/>
          </p:nvPr>
        </p:nvSpPr>
        <p:spPr>
          <a:xfrm>
            <a:off x="609600" y="6245225"/>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l" eaLnBrk="1" hangingPunct="1"/>
            <a:r>
              <a:rPr lang="zh-CN" altLang="en-US" sz="1200"/>
              <a:t>第</a:t>
            </a:r>
            <a:fld id="{9622A90E-8362-A34B-A714-9D0981FA1036}" type="slidenum">
              <a:rPr lang="en-US" altLang="zh-CN" sz="1200"/>
              <a:pPr algn="l" eaLnBrk="1" hangingPunct="1"/>
              <a:t>50</a:t>
            </a:fld>
            <a:r>
              <a:rPr lang="zh-CN" altLang="en-US" sz="1200"/>
              <a:t>页</a:t>
            </a:r>
          </a:p>
        </p:txBody>
      </p:sp>
      <p:sp>
        <p:nvSpPr>
          <p:cNvPr id="57347" name="Rectangle 3"/>
          <p:cNvSpPr>
            <a:spLocks noGrp="1" noChangeArrowheads="1"/>
          </p:cNvSpPr>
          <p:nvPr>
            <p:ph type="body" idx="1"/>
          </p:nvPr>
        </p:nvSpPr>
        <p:spPr>
          <a:xfrm>
            <a:off x="214313" y="1785938"/>
            <a:ext cx="3494087" cy="4522787"/>
          </a:xfrm>
        </p:spPr>
        <p:txBody>
          <a:bodyPr/>
          <a:lstStyle/>
          <a:p>
            <a:pPr>
              <a:lnSpc>
                <a:spcPct val="80000"/>
              </a:lnSpc>
            </a:pPr>
            <a:r>
              <a:rPr lang="zh-CN" altLang="en-US" sz="2000">
                <a:latin typeface="Times New Roman" charset="0"/>
                <a:ea typeface="宋体" charset="0"/>
              </a:rPr>
              <a:t>采样监测方法</a:t>
            </a:r>
          </a:p>
          <a:p>
            <a:pPr lvl="1">
              <a:lnSpc>
                <a:spcPct val="80000"/>
              </a:lnSpc>
            </a:pPr>
            <a:r>
              <a:rPr lang="zh-CN" altLang="en-US" sz="1800">
                <a:latin typeface="Times New Roman" charset="0"/>
                <a:ea typeface="宋体" charset="0"/>
              </a:rPr>
              <a:t>热榜：</a:t>
            </a:r>
            <a:r>
              <a:rPr lang="en-US" altLang="zh-CN" sz="1800">
                <a:latin typeface="Times New Roman" charset="0"/>
                <a:ea typeface="宋体" charset="0"/>
              </a:rPr>
              <a:t>200</a:t>
            </a:r>
            <a:r>
              <a:rPr lang="zh-CN" altLang="en-US" sz="1800">
                <a:latin typeface="Times New Roman" charset="0"/>
                <a:ea typeface="宋体" charset="0"/>
              </a:rPr>
              <a:t>最常使用搜索关键字</a:t>
            </a:r>
          </a:p>
          <a:p>
            <a:pPr lvl="1">
              <a:lnSpc>
                <a:spcPct val="80000"/>
              </a:lnSpc>
            </a:pPr>
            <a:r>
              <a:rPr lang="en-US" altLang="zh-CN" sz="1800">
                <a:latin typeface="Times New Roman" charset="0"/>
                <a:ea typeface="宋体" charset="0"/>
              </a:rPr>
              <a:t>12</a:t>
            </a:r>
            <a:r>
              <a:rPr lang="zh-CN" altLang="en-US" sz="1800">
                <a:latin typeface="Times New Roman" charset="0"/>
                <a:ea typeface="宋体" charset="0"/>
              </a:rPr>
              <a:t>个站点类别</a:t>
            </a:r>
          </a:p>
          <a:p>
            <a:pPr lvl="1">
              <a:lnSpc>
                <a:spcPct val="80000"/>
              </a:lnSpc>
            </a:pPr>
            <a:r>
              <a:rPr lang="en-US" altLang="zh-CN" sz="1800">
                <a:latin typeface="Times New Roman" charset="0"/>
                <a:ea typeface="宋体" charset="0"/>
              </a:rPr>
              <a:t>Baidu &amp; Google</a:t>
            </a:r>
            <a:r>
              <a:rPr lang="zh-CN" altLang="en-US" sz="1800">
                <a:latin typeface="Times New Roman" charset="0"/>
                <a:ea typeface="宋体" charset="0"/>
              </a:rPr>
              <a:t>搜索引擎</a:t>
            </a:r>
          </a:p>
          <a:p>
            <a:pPr lvl="1">
              <a:lnSpc>
                <a:spcPct val="80000"/>
              </a:lnSpc>
            </a:pPr>
            <a:r>
              <a:rPr lang="en-US" altLang="zh-CN" sz="1800">
                <a:latin typeface="Times New Roman" charset="0"/>
                <a:ea typeface="宋体" charset="0"/>
              </a:rPr>
              <a:t>144K</a:t>
            </a:r>
            <a:r>
              <a:rPr lang="zh-CN" altLang="en-US" sz="1800">
                <a:latin typeface="Times New Roman" charset="0"/>
                <a:ea typeface="宋体" charset="0"/>
              </a:rPr>
              <a:t>采样站点</a:t>
            </a:r>
          </a:p>
          <a:p>
            <a:pPr>
              <a:lnSpc>
                <a:spcPct val="80000"/>
              </a:lnSpc>
            </a:pPr>
            <a:r>
              <a:rPr lang="zh-CN" altLang="en-US" sz="2000">
                <a:latin typeface="Times New Roman" charset="0"/>
                <a:ea typeface="宋体" charset="0"/>
              </a:rPr>
              <a:t>采样监测结果</a:t>
            </a:r>
          </a:p>
          <a:p>
            <a:pPr lvl="1">
              <a:lnSpc>
                <a:spcPct val="80000"/>
              </a:lnSpc>
            </a:pPr>
            <a:r>
              <a:rPr lang="en-US" altLang="zh-CN" sz="1800">
                <a:latin typeface="Times New Roman" charset="0"/>
                <a:ea typeface="宋体" charset="0"/>
              </a:rPr>
              <a:t>2,149(1.49%)</a:t>
            </a:r>
            <a:r>
              <a:rPr lang="zh-CN" altLang="en-US" sz="1800">
                <a:latin typeface="Times New Roman" charset="0"/>
                <a:ea typeface="宋体" charset="0"/>
              </a:rPr>
              <a:t>站点包含网页木马</a:t>
            </a:r>
          </a:p>
          <a:p>
            <a:pPr lvl="1">
              <a:lnSpc>
                <a:spcPct val="80000"/>
              </a:lnSpc>
            </a:pPr>
            <a:r>
              <a:rPr lang="zh-CN" altLang="en-US" sz="1800">
                <a:latin typeface="Times New Roman" charset="0"/>
                <a:ea typeface="宋体" charset="0"/>
              </a:rPr>
              <a:t>资源下载</a:t>
            </a:r>
            <a:r>
              <a:rPr lang="en-US" altLang="zh-CN" sz="1800">
                <a:latin typeface="Times New Roman" charset="0"/>
                <a:ea typeface="宋体" charset="0"/>
              </a:rPr>
              <a:t>/</a:t>
            </a:r>
            <a:r>
              <a:rPr lang="zh-CN" altLang="en-US" sz="1800">
                <a:latin typeface="Times New Roman" charset="0"/>
                <a:ea typeface="宋体" charset="0"/>
              </a:rPr>
              <a:t>运动娱乐</a:t>
            </a:r>
            <a:r>
              <a:rPr lang="en-US" altLang="zh-CN" sz="1800">
                <a:latin typeface="Times New Roman" charset="0"/>
                <a:ea typeface="宋体" charset="0"/>
              </a:rPr>
              <a:t>/</a:t>
            </a:r>
            <a:r>
              <a:rPr lang="zh-CN" altLang="en-US" sz="1800">
                <a:latin typeface="Times New Roman" charset="0"/>
                <a:ea typeface="宋体" charset="0"/>
              </a:rPr>
              <a:t>影视类包含网页木马比例更大，更危险</a:t>
            </a:r>
          </a:p>
          <a:p>
            <a:pPr lvl="1">
              <a:lnSpc>
                <a:spcPct val="80000"/>
              </a:lnSpc>
            </a:pPr>
            <a:r>
              <a:rPr lang="zh-CN" altLang="en-US" sz="1800">
                <a:latin typeface="Times New Roman" charset="0"/>
                <a:ea typeface="宋体" charset="0"/>
              </a:rPr>
              <a:t>反病毒软件的检测率不足以</a:t>
            </a:r>
            <a:r>
              <a:rPr lang="zh-CN" altLang="en-US" sz="1800">
                <a:latin typeface="Verdana" charset="0"/>
                <a:ea typeface="宋体" charset="0"/>
              </a:rPr>
              <a:t>有效防护</a:t>
            </a:r>
          </a:p>
        </p:txBody>
      </p:sp>
      <p:sp>
        <p:nvSpPr>
          <p:cNvPr id="57348" name="Slide Number Placeholder 3"/>
          <p:cNvSpPr txBox="1">
            <a:spLocks noGrp="1"/>
          </p:cNvSpPr>
          <p:nvPr/>
        </p:nvSpPr>
        <p:spPr bwMode="auto">
          <a:xfrm>
            <a:off x="6553200" y="6245225"/>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r" eaLnBrk="1" hangingPunct="1"/>
            <a:fld id="{6DBB531E-413B-AA4F-80EA-067D135C917F}" type="slidenum">
              <a:rPr lang="zh-CN" altLang="en-US" sz="1200"/>
              <a:pPr algn="r" eaLnBrk="1" hangingPunct="1"/>
              <a:t>50</a:t>
            </a:fld>
            <a:endParaRPr lang="zh-CN" altLang="en-US" sz="1200"/>
          </a:p>
        </p:txBody>
      </p:sp>
      <p:pic>
        <p:nvPicPr>
          <p:cNvPr id="5734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60775" y="1773238"/>
            <a:ext cx="5159375"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5113338"/>
            <a:ext cx="51847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Title 1"/>
          <p:cNvSpPr>
            <a:spLocks noGrp="1"/>
          </p:cNvSpPr>
          <p:nvPr>
            <p:ph type="title"/>
          </p:nvPr>
        </p:nvSpPr>
        <p:spPr>
          <a:xfrm>
            <a:off x="1763688" y="188640"/>
            <a:ext cx="8001000" cy="675928"/>
          </a:xfrm>
        </p:spPr>
        <p:txBody>
          <a:bodyPr/>
          <a:lstStyle/>
          <a:p>
            <a:r>
              <a:rPr lang="zh-CN" altLang="en-US" sz="3500" dirty="0">
                <a:latin typeface="Verdana" charset="0"/>
                <a:ea typeface="宋体" charset="0"/>
              </a:rPr>
              <a:t>中国万维网上网页木马的监测实验</a:t>
            </a:r>
          </a:p>
        </p:txBody>
      </p:sp>
    </p:spTree>
    <p:extLst>
      <p:ext uri="{BB962C8B-B14F-4D97-AF65-F5344CB8AC3E}">
        <p14:creationId xmlns:p14="http://schemas.microsoft.com/office/powerpoint/2010/main" val="1256804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43"/>
          <p:cNvSpPr>
            <a:spLocks noGrp="1" noChangeArrowheads="1"/>
          </p:cNvSpPr>
          <p:nvPr>
            <p:ph type="sldNum" sz="quarter" idx="12"/>
          </p:nvPr>
        </p:nvSpPr>
        <p:spPr>
          <a:xfrm>
            <a:off x="609600" y="6245225"/>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l" eaLnBrk="1" hangingPunct="1"/>
            <a:r>
              <a:rPr lang="zh-CN" altLang="en-US" sz="1200"/>
              <a:t>第</a:t>
            </a:r>
            <a:fld id="{DE8CC8E7-645D-9543-B056-DDEF765C9BB4}" type="slidenum">
              <a:rPr lang="en-US" altLang="zh-CN" sz="1200"/>
              <a:pPr algn="l" eaLnBrk="1" hangingPunct="1"/>
              <a:t>51</a:t>
            </a:fld>
            <a:r>
              <a:rPr lang="zh-CN" altLang="en-US" sz="1200"/>
              <a:t>页</a:t>
            </a:r>
          </a:p>
        </p:txBody>
      </p:sp>
      <p:sp>
        <p:nvSpPr>
          <p:cNvPr id="58371" name="Title 1"/>
          <p:cNvSpPr>
            <a:spLocks noGrp="1"/>
          </p:cNvSpPr>
          <p:nvPr>
            <p:ph type="title"/>
          </p:nvPr>
        </p:nvSpPr>
        <p:spPr>
          <a:xfrm>
            <a:off x="1619672" y="260648"/>
            <a:ext cx="8001000" cy="531912"/>
          </a:xfrm>
        </p:spPr>
        <p:txBody>
          <a:bodyPr/>
          <a:lstStyle/>
          <a:p>
            <a:r>
              <a:rPr lang="zh-CN" altLang="en-US" sz="4000" dirty="0">
                <a:latin typeface="Verdana" charset="0"/>
                <a:ea typeface="宋体" charset="0"/>
              </a:rPr>
              <a:t>进一步追踪木马网络</a:t>
            </a:r>
          </a:p>
        </p:txBody>
      </p:sp>
      <p:sp>
        <p:nvSpPr>
          <p:cNvPr id="58372" name="Rectangle 45"/>
          <p:cNvSpPr>
            <a:spLocks noGrp="1" noChangeArrowheads="1"/>
          </p:cNvSpPr>
          <p:nvPr>
            <p:ph type="body" idx="1"/>
          </p:nvPr>
        </p:nvSpPr>
        <p:spPr>
          <a:xfrm>
            <a:off x="566738" y="1752600"/>
            <a:ext cx="6076950" cy="4267200"/>
          </a:xfrm>
        </p:spPr>
        <p:txBody>
          <a:bodyPr/>
          <a:lstStyle/>
          <a:p>
            <a:r>
              <a:rPr lang="zh-CN" altLang="en-US" sz="2600">
                <a:latin typeface="Times New Roman" charset="0"/>
                <a:ea typeface="宋体" charset="0"/>
              </a:rPr>
              <a:t>木马网络追踪结果</a:t>
            </a:r>
          </a:p>
          <a:p>
            <a:pPr lvl="1"/>
            <a:r>
              <a:rPr lang="zh-CN" altLang="en-US" sz="2000">
                <a:latin typeface="Times New Roman" charset="0"/>
                <a:ea typeface="宋体" charset="0"/>
              </a:rPr>
              <a:t>发现</a:t>
            </a:r>
            <a:r>
              <a:rPr lang="en-US" altLang="zh-CN" sz="2000">
                <a:latin typeface="Times New Roman" charset="0"/>
                <a:ea typeface="宋体" charset="0"/>
              </a:rPr>
              <a:t>327</a:t>
            </a:r>
            <a:r>
              <a:rPr lang="zh-CN" altLang="en-US" sz="2000">
                <a:latin typeface="Times New Roman" charset="0"/>
                <a:ea typeface="宋体" charset="0"/>
              </a:rPr>
              <a:t>个木马宿主站点</a:t>
            </a:r>
          </a:p>
          <a:p>
            <a:pPr lvl="1"/>
            <a:r>
              <a:rPr lang="zh-CN" altLang="en-US" sz="2000">
                <a:latin typeface="Times New Roman" charset="0"/>
                <a:ea typeface="宋体" charset="0"/>
              </a:rPr>
              <a:t>通过链接分析构建了庞大的木马网络链接图</a:t>
            </a:r>
          </a:p>
          <a:p>
            <a:r>
              <a:rPr lang="zh-CN" altLang="en-US" sz="2600">
                <a:latin typeface="Times New Roman" charset="0"/>
                <a:ea typeface="宋体" charset="0"/>
              </a:rPr>
              <a:t>影响范围最广的木马宿主</a:t>
            </a:r>
            <a:r>
              <a:rPr lang="en-US" altLang="zh-CN" sz="2600">
                <a:latin typeface="Times New Roman" charset="0"/>
                <a:ea typeface="宋体" charset="0"/>
              </a:rPr>
              <a:t>-18dd.net</a:t>
            </a:r>
          </a:p>
          <a:p>
            <a:pPr lvl="1"/>
            <a:r>
              <a:rPr lang="zh-CN" altLang="en-US" sz="2000">
                <a:latin typeface="Times New Roman" charset="0"/>
                <a:ea typeface="宋体" charset="0"/>
              </a:rPr>
              <a:t>涉及</a:t>
            </a:r>
            <a:r>
              <a:rPr lang="en-US" altLang="zh-CN" sz="2000">
                <a:latin typeface="Times New Roman" charset="0"/>
                <a:ea typeface="宋体" charset="0"/>
              </a:rPr>
              <a:t>131</a:t>
            </a:r>
            <a:r>
              <a:rPr lang="zh-CN" altLang="en-US" sz="2000">
                <a:latin typeface="Times New Roman" charset="0"/>
                <a:ea typeface="宋体" charset="0"/>
              </a:rPr>
              <a:t>个顶级域名，植入</a:t>
            </a:r>
            <a:r>
              <a:rPr lang="en-US" altLang="zh-CN" sz="2000">
                <a:latin typeface="Times New Roman" charset="0"/>
                <a:ea typeface="宋体" charset="0"/>
              </a:rPr>
              <a:t>20</a:t>
            </a:r>
            <a:r>
              <a:rPr lang="zh-CN" altLang="en-US" sz="2000">
                <a:latin typeface="Times New Roman" charset="0"/>
                <a:ea typeface="宋体" charset="0"/>
              </a:rPr>
              <a:t>多网游盗号木马</a:t>
            </a:r>
          </a:p>
          <a:p>
            <a:pPr lvl="1"/>
            <a:r>
              <a:rPr lang="zh-CN" altLang="en-US" sz="2000">
                <a:latin typeface="Times New Roman" charset="0"/>
                <a:ea typeface="宋体" charset="0"/>
              </a:rPr>
              <a:t>反映虚拟资产地下经济链的典型挂马网络案例</a:t>
            </a:r>
            <a:endParaRPr lang="zh-CN" altLang="en-US">
              <a:latin typeface="Times New Roman" charset="0"/>
              <a:ea typeface="宋体" charset="0"/>
            </a:endParaRPr>
          </a:p>
        </p:txBody>
      </p:sp>
      <p:pic>
        <p:nvPicPr>
          <p:cNvPr id="58373" name="Picture 5" descr="blacklis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6738" y="4149725"/>
            <a:ext cx="80010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4495" name="Group 47"/>
          <p:cNvGraphicFramePr>
            <a:graphicFrameLocks noGrp="1"/>
          </p:cNvGraphicFramePr>
          <p:nvPr>
            <p:extLst>
              <p:ext uri="{D42A27DB-BD31-4B8C-83A1-F6EECF244321}">
                <p14:modId xmlns:p14="http://schemas.microsoft.com/office/powerpoint/2010/main" val="1491736448"/>
              </p:ext>
            </p:extLst>
          </p:nvPr>
        </p:nvGraphicFramePr>
        <p:xfrm>
          <a:off x="6516687" y="1412776"/>
          <a:ext cx="2663825" cy="3017520"/>
        </p:xfrm>
        <a:graphic>
          <a:graphicData uri="http://schemas.openxmlformats.org/drawingml/2006/table">
            <a:tbl>
              <a:tblPr/>
              <a:tblGrid>
                <a:gridCol w="1489075">
                  <a:extLst>
                    <a:ext uri="{9D8B030D-6E8A-4147-A177-3AD203B41FA5}">
                      <a16:colId xmlns:a16="http://schemas.microsoft.com/office/drawing/2014/main" val="20000"/>
                    </a:ext>
                  </a:extLst>
                </a:gridCol>
                <a:gridCol w="1174750">
                  <a:extLst>
                    <a:ext uri="{9D8B030D-6E8A-4147-A177-3AD203B41FA5}">
                      <a16:colId xmlns:a16="http://schemas.microsoft.com/office/drawing/2014/main" val="20001"/>
                    </a:ext>
                  </a:extLst>
                </a:gridCol>
              </a:tblGrid>
              <a:tr h="37782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zh-CN" altLang="en-US" sz="1100" b="0" i="0" u="none" strike="noStrike" cap="none" normalizeH="0" baseline="0">
                          <a:ln>
                            <a:noFill/>
                          </a:ln>
                          <a:solidFill>
                            <a:srgbClr val="891212"/>
                          </a:solidFill>
                          <a:effectLst/>
                          <a:latin typeface="Times New Roman" charset="0"/>
                          <a:ea typeface="黑体" charset="0"/>
                          <a:cs typeface="Times New Roman" charset="0"/>
                        </a:rPr>
                        <a:t>前</a:t>
                      </a: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10</a:t>
                      </a:r>
                    </a:p>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zh-CN" altLang="en-US" sz="1100" b="0" i="0" u="none" strike="noStrike" cap="none" normalizeH="0" baseline="0">
                          <a:ln>
                            <a:noFill/>
                          </a:ln>
                          <a:solidFill>
                            <a:srgbClr val="891212"/>
                          </a:solidFill>
                          <a:effectLst/>
                          <a:latin typeface="Times New Roman" charset="0"/>
                          <a:ea typeface="黑体" charset="0"/>
                          <a:cs typeface="Times New Roman" charset="0"/>
                        </a:rPr>
                        <a:t>活跃宿主</a:t>
                      </a:r>
                      <a:endParaRPr kumimoji="0" lang="zh-CN" altLang="en-US"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zh-CN" altLang="en-US" sz="1100" b="0" i="0" u="none" strike="noStrike" cap="none" normalizeH="0" baseline="0">
                          <a:ln>
                            <a:noFill/>
                          </a:ln>
                          <a:solidFill>
                            <a:srgbClr val="891212"/>
                          </a:solidFill>
                          <a:effectLst/>
                          <a:latin typeface="Times New Roman" charset="0"/>
                          <a:ea typeface="黑体" charset="0"/>
                          <a:cs typeface="Times New Roman" charset="0"/>
                        </a:rPr>
                        <a:t>涉及挂马网站</a:t>
                      </a:r>
                    </a:p>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zh-CN" altLang="en-US" sz="1100" b="0" i="0" u="none" strike="noStrike" cap="none" normalizeH="0" baseline="0">
                          <a:ln>
                            <a:noFill/>
                          </a:ln>
                          <a:solidFill>
                            <a:srgbClr val="891212"/>
                          </a:solidFill>
                          <a:effectLst/>
                          <a:latin typeface="Times New Roman" charset="0"/>
                          <a:ea typeface="黑体" charset="0"/>
                          <a:cs typeface="Times New Roman" charset="0"/>
                        </a:rPr>
                        <a:t>的顶级域名数量</a:t>
                      </a:r>
                      <a:endParaRPr kumimoji="0" lang="zh-CN" altLang="en-US"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097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aa.18dd.net</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131</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rb.vg</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54</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272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acc.jqxx.org</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38</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58.211.79.107</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34</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xxx.llxxcx.cn</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23</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097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xx.9365.org</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22</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097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oo.vg</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19</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8097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mm.987999.com</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19</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097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xxx.745970.com</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18</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0975">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a:ln>
                            <a:noFill/>
                          </a:ln>
                          <a:solidFill>
                            <a:srgbClr val="891212"/>
                          </a:solidFill>
                          <a:effectLst/>
                          <a:latin typeface="Times New Roman" charset="0"/>
                          <a:ea typeface="黑体" charset="0"/>
                          <a:cs typeface="Times New Roman" charset="0"/>
                        </a:rPr>
                        <a:t>online4.lianmeng.com</a:t>
                      </a:r>
                      <a:endParaRPr kumimoji="0" lang="en-US" altLang="zh-CN" sz="18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Pct val="100000"/>
                        <a:buFontTx/>
                        <a:buNone/>
                        <a:tabLst/>
                      </a:pPr>
                      <a:r>
                        <a:rPr kumimoji="0" lang="en-US" altLang="zh-CN" sz="1100" b="0" i="0" u="none" strike="noStrike" cap="none" normalizeH="0" baseline="0" dirty="0">
                          <a:ln>
                            <a:noFill/>
                          </a:ln>
                          <a:solidFill>
                            <a:srgbClr val="891212"/>
                          </a:solidFill>
                          <a:effectLst/>
                          <a:latin typeface="Times New Roman" charset="0"/>
                          <a:ea typeface="黑体" charset="0"/>
                          <a:cs typeface="Times New Roman" charset="0"/>
                        </a:rPr>
                        <a:t>16</a:t>
                      </a:r>
                      <a:endParaRPr kumimoji="0" lang="en-US" altLang="zh-CN" sz="1800" b="0" i="0" u="none" strike="noStrike" cap="none" normalizeH="0" baseline="0" dirty="0">
                        <a:ln>
                          <a:noFill/>
                        </a:ln>
                        <a:solidFill>
                          <a:srgbClr val="891212"/>
                        </a:solidFill>
                        <a:effectLst/>
                        <a:latin typeface="黑体" charset="0"/>
                        <a:ea typeface="黑体" charset="0"/>
                        <a:cs typeface="Times New Roman" charset="0"/>
                      </a:endParaRPr>
                    </a:p>
                  </a:txBody>
                  <a:tcPr anchor="ctr" horzOverflow="overflow">
                    <a:lnL w="12700" cap="flat" cmpd="sng" algn="ctr">
                      <a:solidFill>
                        <a:srgbClr val="891212"/>
                      </a:solidFill>
                      <a:prstDash val="solid"/>
                      <a:round/>
                      <a:headEnd type="none" w="med" len="med"/>
                      <a:tailEnd type="none" w="med" len="med"/>
                    </a:lnL>
                    <a:lnR w="12700" cap="flat" cmpd="sng" algn="ctr">
                      <a:solidFill>
                        <a:srgbClr val="891212"/>
                      </a:solidFill>
                      <a:prstDash val="solid"/>
                      <a:round/>
                      <a:headEnd type="none" w="med" len="med"/>
                      <a:tailEnd type="none" w="med" len="med"/>
                    </a:lnR>
                    <a:lnT w="12700" cap="flat" cmpd="sng" algn="ctr">
                      <a:solidFill>
                        <a:srgbClr val="891212"/>
                      </a:solidFill>
                      <a:prstDash val="solid"/>
                      <a:round/>
                      <a:headEnd type="none" w="med" len="med"/>
                      <a:tailEnd type="none" w="med" len="med"/>
                    </a:lnT>
                    <a:lnB w="12700" cap="flat" cmpd="sng" algn="ctr">
                      <a:solidFill>
                        <a:srgbClr val="89121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024859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xfrm>
            <a:off x="214313" y="1714500"/>
            <a:ext cx="8770937" cy="3154363"/>
          </a:xfrm>
        </p:spPr>
        <p:txBody>
          <a:bodyPr/>
          <a:lstStyle/>
          <a:p>
            <a:pPr>
              <a:lnSpc>
                <a:spcPct val="90000"/>
              </a:lnSpc>
            </a:pPr>
            <a:r>
              <a:rPr lang="zh-CN" altLang="en-US" sz="2500">
                <a:latin typeface="Times New Roman" charset="0"/>
                <a:ea typeface="宋体" charset="0"/>
              </a:rPr>
              <a:t>由地下经济链驱动的典型挂马网站案例</a:t>
            </a:r>
          </a:p>
          <a:p>
            <a:pPr lvl="1">
              <a:lnSpc>
                <a:spcPct val="90000"/>
              </a:lnSpc>
            </a:pPr>
            <a:r>
              <a:rPr lang="zh-CN" altLang="en-US" sz="2200">
                <a:latin typeface="Times New Roman" charset="0"/>
                <a:ea typeface="宋体" charset="0"/>
              </a:rPr>
              <a:t>木马网络构建者－拥有丰富经验的“信封”盗窃者或团队</a:t>
            </a:r>
          </a:p>
          <a:p>
            <a:pPr lvl="1">
              <a:lnSpc>
                <a:spcPct val="90000"/>
              </a:lnSpc>
            </a:pPr>
            <a:r>
              <a:rPr lang="zh-CN" altLang="en-US" sz="2200">
                <a:latin typeface="Times New Roman" charset="0"/>
                <a:ea typeface="宋体" charset="0"/>
              </a:rPr>
              <a:t>网页木马</a:t>
            </a:r>
            <a:r>
              <a:rPr lang="en-US" altLang="zh-CN" sz="2200">
                <a:latin typeface="Times New Roman" charset="0"/>
                <a:ea typeface="宋体" charset="0"/>
              </a:rPr>
              <a:t>/</a:t>
            </a:r>
            <a:r>
              <a:rPr lang="zh-CN" altLang="en-US" sz="2200">
                <a:latin typeface="Times New Roman" charset="0"/>
                <a:ea typeface="宋体" charset="0"/>
              </a:rPr>
              <a:t>盗号木马－从经济链中病毒编写者购买</a:t>
            </a:r>
          </a:p>
          <a:p>
            <a:pPr lvl="2">
              <a:lnSpc>
                <a:spcPct val="90000"/>
              </a:lnSpc>
            </a:pPr>
            <a:r>
              <a:rPr lang="zh-CN" altLang="en-US" sz="1800">
                <a:latin typeface="Times New Roman" charset="0"/>
                <a:ea typeface="宋体" charset="0"/>
              </a:rPr>
              <a:t>网页木马：</a:t>
            </a:r>
            <a:r>
              <a:rPr lang="en-US" altLang="zh-CN" sz="1800">
                <a:latin typeface="Times New Roman" charset="0"/>
                <a:ea typeface="宋体" charset="0"/>
              </a:rPr>
              <a:t>MS06-014, </a:t>
            </a:r>
            <a:r>
              <a:rPr lang="zh-CN" altLang="en-US" sz="1800">
                <a:latin typeface="Times New Roman" charset="0"/>
                <a:ea typeface="宋体" charset="0"/>
              </a:rPr>
              <a:t>暴风影音</a:t>
            </a:r>
            <a:r>
              <a:rPr lang="en-US" altLang="zh-CN" sz="1800">
                <a:latin typeface="Times New Roman" charset="0"/>
                <a:ea typeface="宋体" charset="0"/>
              </a:rPr>
              <a:t>, PPStream, </a:t>
            </a:r>
            <a:r>
              <a:rPr lang="zh-CN" altLang="en-US" sz="1800">
                <a:latin typeface="Times New Roman" charset="0"/>
                <a:ea typeface="宋体" charset="0"/>
              </a:rPr>
              <a:t>百度搜霸</a:t>
            </a:r>
          </a:p>
          <a:p>
            <a:pPr lvl="2">
              <a:lnSpc>
                <a:spcPct val="90000"/>
              </a:lnSpc>
            </a:pPr>
            <a:r>
              <a:rPr lang="zh-CN" altLang="en-US" sz="1800">
                <a:latin typeface="Times New Roman" charset="0"/>
                <a:ea typeface="宋体" charset="0"/>
              </a:rPr>
              <a:t>下载器</a:t>
            </a:r>
            <a:r>
              <a:rPr lang="en-US" altLang="zh-CN" sz="1800">
                <a:latin typeface="Times New Roman" charset="0"/>
                <a:ea typeface="宋体" charset="0"/>
              </a:rPr>
              <a:t>: </a:t>
            </a:r>
            <a:r>
              <a:rPr lang="zh-CN" altLang="en-US" sz="1800">
                <a:latin typeface="Times New Roman" charset="0"/>
                <a:ea typeface="宋体" charset="0"/>
              </a:rPr>
              <a:t>用于获取长期控制权，并植入盗号木马</a:t>
            </a:r>
          </a:p>
          <a:p>
            <a:pPr lvl="2">
              <a:lnSpc>
                <a:spcPct val="90000"/>
              </a:lnSpc>
            </a:pPr>
            <a:r>
              <a:rPr lang="zh-CN" altLang="en-US" sz="1800">
                <a:latin typeface="Times New Roman" charset="0"/>
                <a:ea typeface="宋体" charset="0"/>
              </a:rPr>
              <a:t>盗号木马：</a:t>
            </a:r>
            <a:r>
              <a:rPr lang="en-US" altLang="zh-CN" sz="1800">
                <a:latin typeface="Times New Roman" charset="0"/>
                <a:ea typeface="宋体" charset="0"/>
              </a:rPr>
              <a:t>1-20.exe</a:t>
            </a:r>
            <a:r>
              <a:rPr lang="zh-CN" altLang="en-US" sz="1800">
                <a:latin typeface="Times New Roman" charset="0"/>
                <a:ea typeface="宋体" charset="0"/>
              </a:rPr>
              <a:t>，网游盗号木马，窃取“信封”发送至“箱子”页面</a:t>
            </a:r>
          </a:p>
          <a:p>
            <a:pPr lvl="2">
              <a:lnSpc>
                <a:spcPct val="90000"/>
              </a:lnSpc>
            </a:pPr>
            <a:r>
              <a:rPr lang="zh-CN" altLang="en-US" sz="1800">
                <a:latin typeface="Times New Roman" charset="0"/>
                <a:ea typeface="宋体" charset="0"/>
              </a:rPr>
              <a:t>使用了一系列编码、加密、加壳免杀机制躲过反病毒软件加大分析难度</a:t>
            </a:r>
          </a:p>
          <a:p>
            <a:pPr lvl="1">
              <a:lnSpc>
                <a:spcPct val="90000"/>
              </a:lnSpc>
            </a:pPr>
            <a:r>
              <a:rPr lang="zh-CN" altLang="en-US" sz="2200">
                <a:latin typeface="Times New Roman" charset="0"/>
                <a:ea typeface="宋体" charset="0"/>
              </a:rPr>
              <a:t>网站流量－涉及</a:t>
            </a:r>
            <a:r>
              <a:rPr lang="en-US" altLang="zh-CN" sz="2200">
                <a:latin typeface="Times New Roman" charset="0"/>
                <a:ea typeface="宋体" charset="0"/>
              </a:rPr>
              <a:t>131</a:t>
            </a:r>
            <a:r>
              <a:rPr lang="zh-CN" altLang="en-US" sz="2200">
                <a:latin typeface="Times New Roman" charset="0"/>
                <a:ea typeface="宋体" charset="0"/>
              </a:rPr>
              <a:t>个顶级域名，从黑站长</a:t>
            </a:r>
            <a:r>
              <a:rPr lang="en-US" altLang="zh-CN" sz="2200">
                <a:latin typeface="Times New Roman" charset="0"/>
                <a:ea typeface="宋体" charset="0"/>
              </a:rPr>
              <a:t>/“</a:t>
            </a:r>
            <a:r>
              <a:rPr lang="zh-CN" altLang="en-US" sz="2200">
                <a:latin typeface="Times New Roman" charset="0"/>
                <a:ea typeface="宋体" charset="0"/>
              </a:rPr>
              <a:t>黑站”者手中购买</a:t>
            </a:r>
          </a:p>
          <a:p>
            <a:pPr lvl="1">
              <a:lnSpc>
                <a:spcPct val="90000"/>
              </a:lnSpc>
            </a:pPr>
            <a:r>
              <a:rPr lang="zh-CN" altLang="en-US" sz="2200">
                <a:latin typeface="Times New Roman" charset="0"/>
                <a:ea typeface="宋体" charset="0"/>
              </a:rPr>
              <a:t>“信封” －“信封”窃取者从“箱子”获得的收获，出售给网络虚拟资产“盗窃者”进行非法牟利</a:t>
            </a:r>
          </a:p>
        </p:txBody>
      </p:sp>
      <p:sp>
        <p:nvSpPr>
          <p:cNvPr id="59395" name="Title 1"/>
          <p:cNvSpPr>
            <a:spLocks noGrp="1"/>
          </p:cNvSpPr>
          <p:nvPr>
            <p:ph type="title"/>
          </p:nvPr>
        </p:nvSpPr>
        <p:spPr>
          <a:xfrm>
            <a:off x="1691680" y="260648"/>
            <a:ext cx="8001000" cy="603920"/>
          </a:xfrm>
        </p:spPr>
        <p:txBody>
          <a:bodyPr/>
          <a:lstStyle/>
          <a:p>
            <a:r>
              <a:rPr lang="en-US" altLang="zh-CN" dirty="0">
                <a:latin typeface="Times New Roman" charset="0"/>
                <a:ea typeface="宋体" charset="0"/>
              </a:rPr>
              <a:t>18dd.net</a:t>
            </a:r>
            <a:r>
              <a:rPr lang="zh-CN" altLang="en-US" dirty="0">
                <a:latin typeface="Times New Roman" charset="0"/>
                <a:ea typeface="宋体" charset="0"/>
              </a:rPr>
              <a:t>木马网络案例研究</a:t>
            </a:r>
          </a:p>
        </p:txBody>
      </p:sp>
      <p:pic>
        <p:nvPicPr>
          <p:cNvPr id="59396" name="Picture 10"/>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1563" y="5072063"/>
            <a:ext cx="7343775"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617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标题 1"/>
          <p:cNvSpPr>
            <a:spLocks noGrp="1"/>
          </p:cNvSpPr>
          <p:nvPr>
            <p:ph type="title"/>
          </p:nvPr>
        </p:nvSpPr>
        <p:spPr>
          <a:xfrm>
            <a:off x="1547664" y="188640"/>
            <a:ext cx="8001000" cy="675928"/>
          </a:xfrm>
        </p:spPr>
        <p:txBody>
          <a:bodyPr/>
          <a:lstStyle/>
          <a:p>
            <a:r>
              <a:rPr lang="en-US" altLang="zh-CN">
                <a:latin typeface="Verdana" charset="0"/>
                <a:ea typeface="宋体" charset="0"/>
              </a:rPr>
              <a:t>2021</a:t>
            </a:r>
            <a:r>
              <a:rPr lang="zh-CN" altLang="en-US">
                <a:latin typeface="Verdana" charset="0"/>
                <a:ea typeface="宋体" charset="0"/>
              </a:rPr>
              <a:t>年上半年</a:t>
            </a:r>
            <a:r>
              <a:rPr lang="en-US" altLang="zh-CN">
                <a:latin typeface="Verdana" charset="0"/>
                <a:ea typeface="宋体" charset="0"/>
              </a:rPr>
              <a:t>CNCERT</a:t>
            </a:r>
            <a:r>
              <a:rPr lang="zh-CN" altLang="en-US">
                <a:latin typeface="Verdana" charset="0"/>
                <a:ea typeface="宋体" charset="0"/>
              </a:rPr>
              <a:t>报告</a:t>
            </a:r>
            <a:endParaRPr lang="zh-CN" altLang="en-US" dirty="0">
              <a:latin typeface="Verdana" charset="0"/>
              <a:ea typeface="宋体" charset="0"/>
            </a:endParaRPr>
          </a:p>
        </p:txBody>
      </p:sp>
      <p:sp>
        <p:nvSpPr>
          <p:cNvPr id="6144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0E60EAEE-94B7-B647-A861-7C6757AC3ACD}" type="datetime2">
              <a:rPr lang="zh-CN" altLang="en-US" sz="1200"/>
              <a:pPr eaLnBrk="1" hangingPunct="1"/>
              <a:t>2022年9月2日</a:t>
            </a:fld>
            <a:endParaRPr lang="en-US" altLang="zh-CN" sz="1200"/>
          </a:p>
        </p:txBody>
      </p:sp>
      <p:sp>
        <p:nvSpPr>
          <p:cNvPr id="614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4F4C5F44-4157-AD4B-AF76-FE04A14374DC}" type="slidenum">
              <a:rPr lang="en-US" altLang="zh-CN" sz="1200"/>
              <a:pPr eaLnBrk="1" hangingPunct="1"/>
              <a:t>53</a:t>
            </a:fld>
            <a:endParaRPr lang="en-US" altLang="zh-CN" sz="1200"/>
          </a:p>
        </p:txBody>
      </p:sp>
      <p:pic>
        <p:nvPicPr>
          <p:cNvPr id="3" name="图片 2">
            <a:extLst>
              <a:ext uri="{FF2B5EF4-FFF2-40B4-BE49-F238E27FC236}">
                <a16:creationId xmlns:a16="http://schemas.microsoft.com/office/drawing/2014/main" id="{208A037C-3E93-4FB3-96B9-9CB5632824AC}"/>
              </a:ext>
            </a:extLst>
          </p:cNvPr>
          <p:cNvPicPr>
            <a:picLocks noChangeAspect="1"/>
          </p:cNvPicPr>
          <p:nvPr/>
        </p:nvPicPr>
        <p:blipFill>
          <a:blip r:embed="rId2"/>
          <a:stretch>
            <a:fillRect/>
          </a:stretch>
        </p:blipFill>
        <p:spPr>
          <a:xfrm>
            <a:off x="962213" y="1295596"/>
            <a:ext cx="7219574" cy="4949629"/>
          </a:xfrm>
          <a:prstGeom prst="rect">
            <a:avLst/>
          </a:prstGeom>
        </p:spPr>
      </p:pic>
    </p:spTree>
    <p:extLst>
      <p:ext uri="{BB962C8B-B14F-4D97-AF65-F5344CB8AC3E}">
        <p14:creationId xmlns:p14="http://schemas.microsoft.com/office/powerpoint/2010/main" val="2990570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标题 1"/>
          <p:cNvSpPr>
            <a:spLocks noGrp="1"/>
          </p:cNvSpPr>
          <p:nvPr>
            <p:ph type="title"/>
          </p:nvPr>
        </p:nvSpPr>
        <p:spPr>
          <a:xfrm>
            <a:off x="1547664" y="188640"/>
            <a:ext cx="8001000" cy="675928"/>
          </a:xfrm>
        </p:spPr>
        <p:txBody>
          <a:bodyPr/>
          <a:lstStyle/>
          <a:p>
            <a:r>
              <a:rPr lang="en-US" altLang="zh-CN">
                <a:latin typeface="Verdana" charset="0"/>
                <a:ea typeface="宋体" charset="0"/>
              </a:rPr>
              <a:t>2021</a:t>
            </a:r>
            <a:r>
              <a:rPr lang="zh-CN" altLang="en-US">
                <a:latin typeface="Verdana" charset="0"/>
                <a:ea typeface="宋体" charset="0"/>
              </a:rPr>
              <a:t>年上半年网站后门来源</a:t>
            </a:r>
            <a:endParaRPr lang="zh-CN" altLang="en-US" dirty="0">
              <a:latin typeface="Verdana" charset="0"/>
              <a:ea typeface="宋体" charset="0"/>
            </a:endParaRPr>
          </a:p>
        </p:txBody>
      </p:sp>
      <p:sp>
        <p:nvSpPr>
          <p:cNvPr id="6246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E8BC1EA2-8E49-474E-86BE-8288CED2C1CA}" type="slidenum">
              <a:rPr lang="en-US" altLang="zh-CN" sz="1200"/>
              <a:pPr eaLnBrk="1" hangingPunct="1"/>
              <a:t>54</a:t>
            </a:fld>
            <a:endParaRPr lang="en-US" altLang="zh-CN" sz="1200"/>
          </a:p>
        </p:txBody>
      </p:sp>
      <p:pic>
        <p:nvPicPr>
          <p:cNvPr id="3" name="图片 2">
            <a:extLst>
              <a:ext uri="{FF2B5EF4-FFF2-40B4-BE49-F238E27FC236}">
                <a16:creationId xmlns:a16="http://schemas.microsoft.com/office/drawing/2014/main" id="{41DE60A9-9348-4846-9FC2-3CEC8FEFA984}"/>
              </a:ext>
            </a:extLst>
          </p:cNvPr>
          <p:cNvPicPr>
            <a:picLocks noChangeAspect="1"/>
          </p:cNvPicPr>
          <p:nvPr/>
        </p:nvPicPr>
        <p:blipFill>
          <a:blip r:embed="rId2"/>
          <a:stretch>
            <a:fillRect/>
          </a:stretch>
        </p:blipFill>
        <p:spPr>
          <a:xfrm>
            <a:off x="767238" y="1635701"/>
            <a:ext cx="7609524" cy="4609524"/>
          </a:xfrm>
          <a:prstGeom prst="rect">
            <a:avLst/>
          </a:prstGeom>
        </p:spPr>
      </p:pic>
    </p:spTree>
    <p:extLst>
      <p:ext uri="{BB962C8B-B14F-4D97-AF65-F5344CB8AC3E}">
        <p14:creationId xmlns:p14="http://schemas.microsoft.com/office/powerpoint/2010/main" val="2747915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CDEE10F0-D247-E84C-B74D-4B8C3517F02B}" type="slidenum">
              <a:rPr lang="en-US" altLang="zh-CN" sz="1200"/>
              <a:pPr eaLnBrk="1" hangingPunct="1"/>
              <a:t>55</a:t>
            </a:fld>
            <a:endParaRPr lang="en-US" altLang="zh-CN" sz="1200"/>
          </a:p>
        </p:txBody>
      </p:sp>
      <p:pic>
        <p:nvPicPr>
          <p:cNvPr id="63491" name="Picture 17" descr="cai"/>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43000" y="2057400"/>
            <a:ext cx="707707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2"/>
          <p:cNvSpPr>
            <a:spLocks noGrp="1" noChangeArrowheads="1"/>
          </p:cNvSpPr>
          <p:nvPr>
            <p:ph type="title"/>
          </p:nvPr>
        </p:nvSpPr>
        <p:spPr>
          <a:xfrm>
            <a:off x="1485900" y="260648"/>
            <a:ext cx="8001000" cy="459904"/>
          </a:xfrm>
        </p:spPr>
        <p:txBody>
          <a:bodyPr/>
          <a:lstStyle/>
          <a:p>
            <a:pPr eaLnBrk="1" hangingPunct="1"/>
            <a:r>
              <a:rPr lang="zh-CN" altLang="en-US" dirty="0">
                <a:latin typeface="Verdana" charset="0"/>
                <a:ea typeface="宋体" charset="0"/>
              </a:rPr>
              <a:t>某大学网站挂马案例</a:t>
            </a:r>
          </a:p>
        </p:txBody>
      </p:sp>
      <p:sp>
        <p:nvSpPr>
          <p:cNvPr id="63493" name="AutoShape 13"/>
          <p:cNvSpPr>
            <a:spLocks/>
          </p:cNvSpPr>
          <p:nvPr/>
        </p:nvSpPr>
        <p:spPr bwMode="auto">
          <a:xfrm>
            <a:off x="5486400" y="2057400"/>
            <a:ext cx="3048000" cy="990600"/>
          </a:xfrm>
          <a:prstGeom prst="borderCallout1">
            <a:avLst>
              <a:gd name="adj1" fmla="val 11537"/>
              <a:gd name="adj2" fmla="val -2500"/>
              <a:gd name="adj3" fmla="val 17949"/>
              <a:gd name="adj4" fmla="val -22815"/>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1600"/>
              <a:t>被挂马网址：</a:t>
            </a:r>
            <a:r>
              <a:rPr lang="en-US" altLang="zh-CN" sz="1600"/>
              <a:t>http://cai.xxx.edu.cn/2007/web/htm/gdxfjjx/index.html</a:t>
            </a:r>
          </a:p>
        </p:txBody>
      </p:sp>
      <p:sp>
        <p:nvSpPr>
          <p:cNvPr id="63494" name="AutoShape 15"/>
          <p:cNvSpPr>
            <a:spLocks/>
          </p:cNvSpPr>
          <p:nvPr/>
        </p:nvSpPr>
        <p:spPr bwMode="auto">
          <a:xfrm>
            <a:off x="381000" y="4953000"/>
            <a:ext cx="2895600" cy="914400"/>
          </a:xfrm>
          <a:prstGeom prst="borderCallout1">
            <a:avLst>
              <a:gd name="adj1" fmla="val 12500"/>
              <a:gd name="adj2" fmla="val 102630"/>
              <a:gd name="adj3" fmla="val 47745"/>
              <a:gd name="adj4" fmla="val 144625"/>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1800"/>
              <a:t>挂马结果：</a:t>
            </a:r>
          </a:p>
          <a:p>
            <a:r>
              <a:rPr lang="zh-CN" altLang="en-US" sz="1800"/>
              <a:t>通过多个漏洞进行攻击</a:t>
            </a:r>
            <a:r>
              <a:rPr lang="en-US" altLang="zh-CN" sz="1800"/>
              <a:t>,</a:t>
            </a:r>
            <a:r>
              <a:rPr lang="zh-CN" altLang="en-US" sz="1800"/>
              <a:t>植入木马病毒程序</a:t>
            </a:r>
            <a:r>
              <a:rPr lang="en-US" altLang="zh-CN" sz="1800"/>
              <a:t>orz.exe</a:t>
            </a:r>
          </a:p>
        </p:txBody>
      </p:sp>
    </p:spTree>
    <p:extLst>
      <p:ext uri="{BB962C8B-B14F-4D97-AF65-F5344CB8AC3E}">
        <p14:creationId xmlns:p14="http://schemas.microsoft.com/office/powerpoint/2010/main" val="1467340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BF805D2B-D6D7-204F-AC7E-ECAE78A5BC56}" type="slidenum">
              <a:rPr lang="en-US" altLang="zh-CN" sz="1200"/>
              <a:pPr eaLnBrk="1" hangingPunct="1"/>
              <a:t>56</a:t>
            </a:fld>
            <a:endParaRPr lang="en-US" altLang="zh-CN" sz="1200"/>
          </a:p>
        </p:txBody>
      </p:sp>
      <p:sp>
        <p:nvSpPr>
          <p:cNvPr id="64515" name="Rectangle 5"/>
          <p:cNvSpPr>
            <a:spLocks noGrp="1" noChangeArrowheads="1"/>
          </p:cNvSpPr>
          <p:nvPr>
            <p:ph type="title"/>
          </p:nvPr>
        </p:nvSpPr>
        <p:spPr>
          <a:xfrm>
            <a:off x="1547664" y="260648"/>
            <a:ext cx="8001000" cy="603920"/>
          </a:xfrm>
        </p:spPr>
        <p:txBody>
          <a:bodyPr/>
          <a:lstStyle/>
          <a:p>
            <a:pPr eaLnBrk="1" hangingPunct="1"/>
            <a:r>
              <a:rPr lang="zh-CN" altLang="en-US" sz="4000" dirty="0">
                <a:latin typeface="Verdana" charset="0"/>
                <a:ea typeface="宋体" charset="0"/>
              </a:rPr>
              <a:t>向挂马网站寄送的挂马事件通知</a:t>
            </a:r>
          </a:p>
        </p:txBody>
      </p:sp>
      <p:pic>
        <p:nvPicPr>
          <p:cNvPr id="71688" name="Picture 8" descr="挂马通知-3"/>
          <p:cNvPicPr>
            <a:picLocks noChangeAspect="1" noChangeArrowheads="1"/>
          </p:cNvPicPr>
          <p:nvPr/>
        </p:nvPicPr>
        <p:blipFill>
          <a:blip r:embed="rId2"/>
          <a:srcRect/>
          <a:stretch>
            <a:fillRect/>
          </a:stretch>
        </p:blipFill>
        <p:spPr bwMode="auto">
          <a:xfrm>
            <a:off x="300038" y="1911350"/>
            <a:ext cx="3130550" cy="4419600"/>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pic>
        <p:nvPicPr>
          <p:cNvPr id="71689" name="Picture 9" descr="挂马通知-1"/>
          <p:cNvPicPr>
            <a:picLocks noChangeAspect="1" noChangeArrowheads="1"/>
          </p:cNvPicPr>
          <p:nvPr/>
        </p:nvPicPr>
        <p:blipFill>
          <a:blip r:embed="rId3"/>
          <a:srcRect/>
          <a:stretch>
            <a:fillRect/>
          </a:stretch>
        </p:blipFill>
        <p:spPr bwMode="auto">
          <a:xfrm>
            <a:off x="3043238" y="2216150"/>
            <a:ext cx="3130550" cy="4419600"/>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pic>
        <p:nvPicPr>
          <p:cNvPr id="71690" name="Picture 10" descr="挂马通知-2"/>
          <p:cNvPicPr>
            <a:picLocks noChangeAspect="1" noChangeArrowheads="1"/>
          </p:cNvPicPr>
          <p:nvPr/>
        </p:nvPicPr>
        <p:blipFill>
          <a:blip r:embed="rId4"/>
          <a:srcRect/>
          <a:stretch>
            <a:fillRect/>
          </a:stretch>
        </p:blipFill>
        <p:spPr bwMode="auto">
          <a:xfrm>
            <a:off x="5786438" y="2444750"/>
            <a:ext cx="3124200" cy="4413250"/>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2086684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71689"/>
                                        </p:tgtEl>
                                        <p:attrNameLst>
                                          <p:attrName>style.visibility</p:attrName>
                                        </p:attrNameLst>
                                      </p:cBhvr>
                                      <p:to>
                                        <p:strVal val="visible"/>
                                      </p:to>
                                    </p:set>
                                    <p:anim calcmode="lin" valueType="num">
                                      <p:cBhvr additive="base">
                                        <p:cTn id="7" dur="500" fill="hold"/>
                                        <p:tgtEl>
                                          <p:spTgt spid="71689"/>
                                        </p:tgtEl>
                                        <p:attrNameLst>
                                          <p:attrName>ppt_x</p:attrName>
                                        </p:attrNameLst>
                                      </p:cBhvr>
                                      <p:tavLst>
                                        <p:tav tm="0">
                                          <p:val>
                                            <p:strVal val="1+#ppt_w/2"/>
                                          </p:val>
                                        </p:tav>
                                        <p:tav tm="100000">
                                          <p:val>
                                            <p:strVal val="#ppt_x"/>
                                          </p:val>
                                        </p:tav>
                                      </p:tavLst>
                                    </p:anim>
                                    <p:anim calcmode="lin" valueType="num">
                                      <p:cBhvr additive="base">
                                        <p:cTn id="8" dur="500" fill="hold"/>
                                        <p:tgtEl>
                                          <p:spTgt spid="7168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1690"/>
                                        </p:tgtEl>
                                        <p:attrNameLst>
                                          <p:attrName>style.visibility</p:attrName>
                                        </p:attrNameLst>
                                      </p:cBhvr>
                                      <p:to>
                                        <p:strVal val="visible"/>
                                      </p:to>
                                    </p:set>
                                    <p:anim calcmode="lin" valueType="num">
                                      <p:cBhvr additive="base">
                                        <p:cTn id="13" dur="500" fill="hold"/>
                                        <p:tgtEl>
                                          <p:spTgt spid="71690"/>
                                        </p:tgtEl>
                                        <p:attrNameLst>
                                          <p:attrName>ppt_x</p:attrName>
                                        </p:attrNameLst>
                                      </p:cBhvr>
                                      <p:tavLst>
                                        <p:tav tm="0">
                                          <p:val>
                                            <p:strVal val="1+#ppt_w/2"/>
                                          </p:val>
                                        </p:tav>
                                        <p:tav tm="100000">
                                          <p:val>
                                            <p:strVal val="#ppt_x"/>
                                          </p:val>
                                        </p:tav>
                                      </p:tavLst>
                                    </p:anim>
                                    <p:anim calcmode="lin" valueType="num">
                                      <p:cBhvr additive="base">
                                        <p:cTn id="14" dur="500" fill="hold"/>
                                        <p:tgtEl>
                                          <p:spTgt spid="716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619672" y="188640"/>
            <a:ext cx="8001000" cy="603920"/>
          </a:xfrm>
        </p:spPr>
        <p:txBody>
          <a:bodyPr/>
          <a:lstStyle/>
          <a:p>
            <a:pPr eaLnBrk="1" hangingPunct="1"/>
            <a:r>
              <a:rPr lang="zh-CN" altLang="en-US" dirty="0">
                <a:latin typeface="Verdana" charset="0"/>
                <a:ea typeface="宋体" charset="0"/>
              </a:rPr>
              <a:t>应对网站挂马案例</a:t>
            </a:r>
            <a:r>
              <a:rPr lang="en-US" altLang="zh-CN" dirty="0">
                <a:latin typeface="Verdana" charset="0"/>
                <a:ea typeface="宋体" charset="0"/>
              </a:rPr>
              <a:t>-</a:t>
            </a:r>
            <a:r>
              <a:rPr lang="zh-CN" altLang="en-US" dirty="0">
                <a:latin typeface="Verdana" charset="0"/>
                <a:ea typeface="宋体" charset="0"/>
              </a:rPr>
              <a:t>事件通知</a:t>
            </a:r>
          </a:p>
        </p:txBody>
      </p:sp>
      <p:sp>
        <p:nvSpPr>
          <p:cNvPr id="65539" name="内容占位符 2"/>
          <p:cNvSpPr>
            <a:spLocks noGrp="1"/>
          </p:cNvSpPr>
          <p:nvPr>
            <p:ph idx="1"/>
          </p:nvPr>
        </p:nvSpPr>
        <p:spPr>
          <a:xfrm>
            <a:off x="457200" y="1643063"/>
            <a:ext cx="8229600" cy="4487862"/>
          </a:xfrm>
        </p:spPr>
        <p:txBody>
          <a:bodyPr/>
          <a:lstStyle/>
          <a:p>
            <a:pPr eaLnBrk="1" hangingPunct="1"/>
            <a:r>
              <a:rPr lang="en-US" altLang="zh-CN">
                <a:latin typeface="Verdana" charset="0"/>
                <a:ea typeface="宋体" charset="0"/>
              </a:rPr>
              <a:t>ERCIS </a:t>
            </a:r>
            <a:r>
              <a:rPr lang="en-US" altLang="zh-CN">
                <a:latin typeface="Verdana" charset="0"/>
                <a:ea typeface="宋体" charset="0"/>
                <a:sym typeface="Wingdings" charset="0"/>
              </a:rPr>
              <a:t> </a:t>
            </a:r>
            <a:r>
              <a:rPr lang="zh-CN" altLang="en-US">
                <a:latin typeface="Verdana" charset="0"/>
                <a:ea typeface="宋体" charset="0"/>
                <a:sym typeface="Wingdings" charset="0"/>
              </a:rPr>
              <a:t>北大计算中心</a:t>
            </a:r>
            <a:endParaRPr lang="zh-CN" altLang="en-US">
              <a:latin typeface="Verdana" charset="0"/>
              <a:ea typeface="宋体" charset="0"/>
            </a:endParaRPr>
          </a:p>
        </p:txBody>
      </p:sp>
      <p:sp>
        <p:nvSpPr>
          <p:cNvPr id="6554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4CDADC74-E0AD-3D49-920A-5F3F9FFF4671}" type="slidenum">
              <a:rPr lang="en-US" altLang="zh-CN" sz="1200"/>
              <a:pPr eaLnBrk="1" hangingPunct="1"/>
              <a:t>57</a:t>
            </a:fld>
            <a:endParaRPr lang="en-US" altLang="zh-CN" sz="1200"/>
          </a:p>
        </p:txBody>
      </p:sp>
      <p:pic>
        <p:nvPicPr>
          <p:cNvPr id="65541"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7200" y="2143125"/>
            <a:ext cx="8272463"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717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标题 1"/>
          <p:cNvSpPr>
            <a:spLocks noGrp="1"/>
          </p:cNvSpPr>
          <p:nvPr>
            <p:ph type="title"/>
          </p:nvPr>
        </p:nvSpPr>
        <p:spPr>
          <a:xfrm>
            <a:off x="1619672" y="188640"/>
            <a:ext cx="8001000" cy="603920"/>
          </a:xfrm>
        </p:spPr>
        <p:txBody>
          <a:bodyPr/>
          <a:lstStyle/>
          <a:p>
            <a:pPr eaLnBrk="1" hangingPunct="1"/>
            <a:r>
              <a:rPr lang="zh-CN" altLang="en-US" dirty="0">
                <a:latin typeface="Verdana" charset="0"/>
                <a:ea typeface="宋体" charset="0"/>
              </a:rPr>
              <a:t>应对网站挂马案例</a:t>
            </a:r>
            <a:r>
              <a:rPr lang="en-US" altLang="zh-CN" dirty="0">
                <a:latin typeface="Verdana" charset="0"/>
                <a:ea typeface="宋体" charset="0"/>
              </a:rPr>
              <a:t>-</a:t>
            </a:r>
            <a:r>
              <a:rPr lang="zh-CN" altLang="en-US" dirty="0">
                <a:latin typeface="Verdana" charset="0"/>
                <a:ea typeface="宋体" charset="0"/>
              </a:rPr>
              <a:t>事件处置</a:t>
            </a:r>
          </a:p>
        </p:txBody>
      </p:sp>
      <p:sp>
        <p:nvSpPr>
          <p:cNvPr id="66563" name="内容占位符 2"/>
          <p:cNvSpPr>
            <a:spLocks noGrp="1"/>
          </p:cNvSpPr>
          <p:nvPr>
            <p:ph idx="1"/>
          </p:nvPr>
        </p:nvSpPr>
        <p:spPr/>
        <p:txBody>
          <a:bodyPr/>
          <a:lstStyle/>
          <a:p>
            <a:pPr eaLnBrk="1" hangingPunct="1"/>
            <a:endParaRPr lang="zh-CN" altLang="en-US">
              <a:latin typeface="Verdana" charset="0"/>
              <a:ea typeface="宋体" charset="0"/>
            </a:endParaRPr>
          </a:p>
        </p:txBody>
      </p:sp>
      <p:sp>
        <p:nvSpPr>
          <p:cNvPr id="6656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1888E51-11CC-4E4F-B3B5-201B13BE8083}" type="slidenum">
              <a:rPr lang="en-US" altLang="zh-CN" sz="1200"/>
              <a:pPr eaLnBrk="1" hangingPunct="1"/>
              <a:t>58</a:t>
            </a:fld>
            <a:endParaRPr lang="en-US" altLang="zh-CN" sz="1200"/>
          </a:p>
        </p:txBody>
      </p:sp>
      <p:pic>
        <p:nvPicPr>
          <p:cNvPr id="66565"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0063" y="2212975"/>
            <a:ext cx="39624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43438" y="2219325"/>
            <a:ext cx="4164012"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p:cNvSpPr txBox="1">
            <a:spLocks/>
          </p:cNvSpPr>
          <p:nvPr/>
        </p:nvSpPr>
        <p:spPr bwMode="auto">
          <a:xfrm>
            <a:off x="457200" y="1714500"/>
            <a:ext cx="8229600" cy="4416425"/>
          </a:xfrm>
          <a:prstGeom prst="rect">
            <a:avLst/>
          </a:prstGeom>
          <a:noFill/>
          <a:ln w="9525">
            <a:noFill/>
            <a:miter lim="800000"/>
            <a:headEnd/>
            <a:tailEnd/>
          </a:ln>
          <a:effectLst/>
        </p:spPr>
        <p:txBody>
          <a:bodyPr/>
          <a:lstStyle>
            <a:lvl1pPr marL="342900" indent="-342900"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spcBef>
                <a:spcPct val="20000"/>
              </a:spcBef>
              <a:buClr>
                <a:schemeClr val="accent1"/>
              </a:buClr>
              <a:buSzPct val="65000"/>
              <a:buFont typeface="Wingdings" charset="0"/>
              <a:buChar char="n"/>
            </a:pPr>
            <a:r>
              <a:rPr lang="zh-CN" altLang="en-US" sz="2800">
                <a:sym typeface="Wingdings" charset="0"/>
              </a:rPr>
              <a:t>北大计算中心</a:t>
            </a:r>
            <a:r>
              <a:rPr lang="en-US" altLang="zh-CN" sz="2800">
                <a:latin typeface="Arial" charset="0"/>
                <a:sym typeface="Wingdings" charset="0"/>
              </a:rPr>
              <a:t></a:t>
            </a:r>
            <a:r>
              <a:rPr lang="zh-CN" altLang="en-US" sz="2800">
                <a:latin typeface="Arial" charset="0"/>
                <a:sym typeface="Wingdings" charset="0"/>
              </a:rPr>
              <a:t>网管 处置</a:t>
            </a:r>
            <a:r>
              <a:rPr lang="en-US" altLang="zh-CN" sz="2800">
                <a:latin typeface="Arial" charset="0"/>
                <a:sym typeface="Wingdings" charset="0"/>
              </a:rPr>
              <a:t></a:t>
            </a:r>
            <a:r>
              <a:rPr lang="zh-CN" altLang="en-US" sz="2800">
                <a:latin typeface="Arial" charset="0"/>
                <a:sym typeface="Wingdings" charset="0"/>
              </a:rPr>
              <a:t>计算中心</a:t>
            </a:r>
            <a:r>
              <a:rPr lang="en-US" altLang="zh-CN" sz="2800">
                <a:latin typeface="Arial" charset="0"/>
                <a:sym typeface="Wingdings" charset="0"/>
              </a:rPr>
              <a:t>ERCIS </a:t>
            </a:r>
            <a:r>
              <a:rPr lang="zh-CN" altLang="en-US" sz="2800">
                <a:sym typeface="Wingdings" charset="0"/>
              </a:rPr>
              <a:t> </a:t>
            </a:r>
            <a:endParaRPr lang="zh-CN" altLang="en-US" sz="2800"/>
          </a:p>
        </p:txBody>
      </p:sp>
    </p:spTree>
    <p:extLst>
      <p:ext uri="{BB962C8B-B14F-4D97-AF65-F5344CB8AC3E}">
        <p14:creationId xmlns:p14="http://schemas.microsoft.com/office/powerpoint/2010/main" val="293218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145211FA-150D-284E-B38C-2648CB98723F}" type="datetime2">
              <a:rPr lang="zh-CN" altLang="en-US" sz="1200"/>
              <a:pPr eaLnBrk="1" hangingPunct="1"/>
              <a:t>2022年9月2日</a:t>
            </a:fld>
            <a:endParaRPr lang="en-US" altLang="zh-CN" sz="1200"/>
          </a:p>
        </p:txBody>
      </p:sp>
      <p:sp>
        <p:nvSpPr>
          <p:cNvPr id="6758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DA45AA73-E208-3C45-B25A-7CC982037ECF}" type="slidenum">
              <a:rPr lang="en-US" altLang="zh-CN" sz="1200"/>
              <a:pPr eaLnBrk="1" hangingPunct="1"/>
              <a:t>59</a:t>
            </a:fld>
            <a:endParaRPr lang="en-US" altLang="zh-CN" sz="1200"/>
          </a:p>
        </p:txBody>
      </p:sp>
      <p:sp>
        <p:nvSpPr>
          <p:cNvPr id="67589" name="Rectangle 2"/>
          <p:cNvSpPr>
            <a:spLocks noGrp="1" noChangeArrowheads="1"/>
          </p:cNvSpPr>
          <p:nvPr>
            <p:ph type="title"/>
          </p:nvPr>
        </p:nvSpPr>
        <p:spPr>
          <a:xfrm>
            <a:off x="1547664" y="188640"/>
            <a:ext cx="8001000" cy="675928"/>
          </a:xfrm>
        </p:spPr>
        <p:txBody>
          <a:bodyPr/>
          <a:lstStyle/>
          <a:p>
            <a:pPr eaLnBrk="1" hangingPunct="1"/>
            <a:r>
              <a:rPr lang="zh-CN" altLang="en-US" dirty="0">
                <a:latin typeface="Verdana" charset="0"/>
                <a:ea typeface="宋体" charset="0"/>
              </a:rPr>
              <a:t>网站挂马威胁防范措施</a:t>
            </a:r>
          </a:p>
        </p:txBody>
      </p:sp>
      <p:sp>
        <p:nvSpPr>
          <p:cNvPr id="67590" name="Rectangle 3"/>
          <p:cNvSpPr>
            <a:spLocks noGrp="1" noChangeArrowheads="1"/>
          </p:cNvSpPr>
          <p:nvPr>
            <p:ph type="body" idx="1"/>
          </p:nvPr>
        </p:nvSpPr>
        <p:spPr/>
        <p:txBody>
          <a:bodyPr/>
          <a:lstStyle/>
          <a:p>
            <a:pPr eaLnBrk="1" hangingPunct="1"/>
            <a:r>
              <a:rPr lang="zh-CN" altLang="en-US" sz="2400" dirty="0">
                <a:latin typeface="Verdana" charset="0"/>
                <a:ea typeface="宋体" charset="0"/>
              </a:rPr>
              <a:t>补丁</a:t>
            </a:r>
            <a:endParaRPr lang="en-US" altLang="zh-CN" sz="2400" dirty="0">
              <a:latin typeface="Verdana" charset="0"/>
              <a:ea typeface="宋体" charset="0"/>
            </a:endParaRPr>
          </a:p>
          <a:p>
            <a:pPr lvl="1" eaLnBrk="1" hangingPunct="1"/>
            <a:r>
              <a:rPr lang="zh-CN" altLang="en-US" sz="2000" dirty="0">
                <a:latin typeface="Verdana" charset="0"/>
                <a:ea typeface="宋体" charset="0"/>
              </a:rPr>
              <a:t>系统软件补丁自动更新</a:t>
            </a:r>
            <a:endParaRPr lang="en-US" altLang="zh-CN" sz="2000" dirty="0">
              <a:latin typeface="Verdana" charset="0"/>
              <a:ea typeface="宋体" charset="0"/>
            </a:endParaRPr>
          </a:p>
          <a:p>
            <a:pPr lvl="1" eaLnBrk="1" hangingPunct="1"/>
            <a:r>
              <a:rPr lang="zh-CN" altLang="en-US" sz="2000" dirty="0">
                <a:latin typeface="Verdana" charset="0"/>
                <a:ea typeface="宋体" charset="0"/>
              </a:rPr>
              <a:t>经常升级应用软件</a:t>
            </a:r>
          </a:p>
          <a:p>
            <a:pPr eaLnBrk="1" hangingPunct="1"/>
            <a:r>
              <a:rPr lang="zh-CN" altLang="en-US" sz="2400" dirty="0">
                <a:latin typeface="Verdana" charset="0"/>
                <a:ea typeface="宋体" charset="0"/>
              </a:rPr>
              <a:t>反病毒软件</a:t>
            </a:r>
            <a:endParaRPr lang="en-US" altLang="zh-CN" sz="2400" dirty="0">
              <a:latin typeface="Verdana" charset="0"/>
              <a:ea typeface="宋体" charset="0"/>
            </a:endParaRPr>
          </a:p>
          <a:p>
            <a:pPr eaLnBrk="1" hangingPunct="1"/>
            <a:r>
              <a:rPr lang="zh-CN" altLang="en-US" sz="2400" dirty="0">
                <a:latin typeface="Verdana" charset="0"/>
                <a:ea typeface="宋体" charset="0"/>
              </a:rPr>
              <a:t>浏览器使用</a:t>
            </a:r>
          </a:p>
          <a:p>
            <a:pPr lvl="1" eaLnBrk="1" hangingPunct="1"/>
            <a:r>
              <a:rPr lang="en-US" altLang="zh-CN" sz="2000" dirty="0">
                <a:latin typeface="Verdana" charset="0"/>
                <a:ea typeface="宋体" charset="0"/>
              </a:rPr>
              <a:t>IE, Firefox</a:t>
            </a:r>
          </a:p>
          <a:p>
            <a:pPr lvl="1" eaLnBrk="1" hangingPunct="1"/>
            <a:r>
              <a:rPr lang="zh-CN" altLang="en-US" sz="2000" dirty="0">
                <a:latin typeface="Verdana" charset="0"/>
                <a:ea typeface="宋体" charset="0"/>
              </a:rPr>
              <a:t>非主流软件</a:t>
            </a:r>
            <a:r>
              <a:rPr lang="en-US" altLang="zh-CN" sz="2000" dirty="0">
                <a:latin typeface="Verdana" charset="0"/>
                <a:ea typeface="宋体" charset="0"/>
              </a:rPr>
              <a:t>: Chrome, Safari, Opera</a:t>
            </a:r>
            <a:endParaRPr lang="zh-CN" altLang="en-US" sz="2000" dirty="0">
              <a:latin typeface="Verdana" charset="0"/>
              <a:ea typeface="宋体" charset="0"/>
            </a:endParaRPr>
          </a:p>
          <a:p>
            <a:pPr eaLnBrk="1" hangingPunct="1"/>
            <a:r>
              <a:rPr lang="zh-CN" altLang="en-US" sz="2400" dirty="0">
                <a:latin typeface="Verdana" charset="0"/>
                <a:ea typeface="宋体" charset="0"/>
              </a:rPr>
              <a:t>上网冲浪方式</a:t>
            </a:r>
          </a:p>
          <a:p>
            <a:pPr lvl="1" eaLnBrk="1" hangingPunct="1"/>
            <a:r>
              <a:rPr lang="en-US" altLang="zh-CN" sz="2000" dirty="0">
                <a:latin typeface="Verdana" charset="0"/>
                <a:ea typeface="宋体" charset="0"/>
              </a:rPr>
              <a:t>Google</a:t>
            </a:r>
            <a:r>
              <a:rPr lang="zh-CN" altLang="en-US" sz="2000" dirty="0">
                <a:latin typeface="Verdana" charset="0"/>
                <a:ea typeface="宋体" charset="0"/>
              </a:rPr>
              <a:t>安全建议</a:t>
            </a:r>
          </a:p>
          <a:p>
            <a:pPr lvl="1" eaLnBrk="1" hangingPunct="1"/>
            <a:r>
              <a:rPr lang="en-US" altLang="zh-CN" sz="2000" dirty="0" err="1">
                <a:latin typeface="Verdana" charset="0"/>
                <a:ea typeface="宋体" charset="0"/>
              </a:rPr>
              <a:t>SiteAdvisor</a:t>
            </a:r>
            <a:endParaRPr lang="en-US" altLang="zh-CN" sz="2000" dirty="0">
              <a:latin typeface="Verdana" charset="0"/>
              <a:ea typeface="宋体" charset="0"/>
            </a:endParaRPr>
          </a:p>
          <a:p>
            <a:pPr lvl="1" eaLnBrk="1" hangingPunct="1"/>
            <a:r>
              <a:rPr lang="en-US" altLang="zh-CN" sz="2000" dirty="0">
                <a:latin typeface="Arial" charset="0"/>
                <a:ea typeface="宋体" charset="0"/>
              </a:rPr>
              <a:t>…</a:t>
            </a:r>
            <a:endParaRPr lang="en-US" altLang="zh-CN" sz="2000" dirty="0">
              <a:latin typeface="Verdana" charset="0"/>
              <a:ea typeface="宋体" charset="0"/>
            </a:endParaRPr>
          </a:p>
        </p:txBody>
      </p:sp>
    </p:spTree>
    <p:extLst>
      <p:ext uri="{BB962C8B-B14F-4D97-AF65-F5344CB8AC3E}">
        <p14:creationId xmlns:p14="http://schemas.microsoft.com/office/powerpoint/2010/main" val="393244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7075" y="260648"/>
            <a:ext cx="8001000" cy="675928"/>
          </a:xfrm>
        </p:spPr>
        <p:txBody>
          <a:bodyPr/>
          <a:lstStyle/>
          <a:p>
            <a:r>
              <a:rPr lang="zh-CN" altLang="en-US" dirty="0"/>
              <a:t>第二次浏览器大战</a:t>
            </a: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6</a:t>
            </a:fld>
            <a:endParaRPr lang="en-US" altLang="zh-CN"/>
          </a:p>
        </p:txBody>
      </p:sp>
      <p:pic>
        <p:nvPicPr>
          <p:cNvPr id="7" name="图片 9" descr="2009116195235621.png"/>
          <p:cNvPicPr>
            <a:picLocks noChangeAspect="1"/>
          </p:cNvPicPr>
          <p:nvPr/>
        </p:nvPicPr>
        <p:blipFill>
          <a:blip r:embed="rId2"/>
          <a:stretch>
            <a:fillRect/>
          </a:stretch>
        </p:blipFill>
        <p:spPr>
          <a:xfrm>
            <a:off x="971600" y="3140968"/>
            <a:ext cx="1368152" cy="1368152"/>
          </a:xfrm>
          <a:prstGeom prst="rect">
            <a:avLst/>
          </a:prstGeom>
        </p:spPr>
      </p:pic>
      <p:sp>
        <p:nvSpPr>
          <p:cNvPr id="16" name="Rectangle 15"/>
          <p:cNvSpPr/>
          <p:nvPr/>
        </p:nvSpPr>
        <p:spPr>
          <a:xfrm>
            <a:off x="3059832" y="3429000"/>
            <a:ext cx="1455710" cy="923330"/>
          </a:xfrm>
          <a:prstGeom prst="rect">
            <a:avLst/>
          </a:prstGeom>
          <a:noFill/>
        </p:spPr>
        <p:txBody>
          <a:bodyPr wrap="none" lIns="91440" tIns="45720" rIns="91440" bIns="45720">
            <a:spAutoFit/>
          </a:bodyPr>
          <a:lstStyle/>
          <a:p>
            <a:pPr algn="ctr"/>
            <a:r>
              <a:rPr lang="en-US" altLang="zh-CN" sz="5400" b="1" dirty="0">
                <a:ln w="18000">
                  <a:solidFill>
                    <a:schemeClr val="accent2">
                      <a:satMod val="140000"/>
                    </a:schemeClr>
                  </a:solidFill>
                  <a:prstDash val="solid"/>
                  <a:miter lim="800000"/>
                </a:ln>
                <a:solidFill>
                  <a:srgbClr val="FF0000"/>
                </a:solidFill>
                <a:effectLst>
                  <a:innerShdw blurRad="63500" dist="50800" dir="16200000">
                    <a:prstClr val="black">
                      <a:alpha val="50000"/>
                    </a:prstClr>
                  </a:innerShdw>
                </a:effectLst>
              </a:rPr>
              <a:t>VS.</a:t>
            </a:r>
          </a:p>
        </p:txBody>
      </p:sp>
      <p:grpSp>
        <p:nvGrpSpPr>
          <p:cNvPr id="20" name="Group 19"/>
          <p:cNvGrpSpPr/>
          <p:nvPr/>
        </p:nvGrpSpPr>
        <p:grpSpPr>
          <a:xfrm>
            <a:off x="4572000" y="1844824"/>
            <a:ext cx="3888432" cy="4248472"/>
            <a:chOff x="4355976" y="1916832"/>
            <a:chExt cx="3888432" cy="4248472"/>
          </a:xfrm>
        </p:grpSpPr>
        <p:grpSp>
          <p:nvGrpSpPr>
            <p:cNvPr id="18" name="Group 17"/>
            <p:cNvGrpSpPr/>
            <p:nvPr/>
          </p:nvGrpSpPr>
          <p:grpSpPr>
            <a:xfrm>
              <a:off x="4355976" y="1916832"/>
              <a:ext cx="3888432" cy="4035524"/>
              <a:chOff x="4355976" y="1916832"/>
              <a:chExt cx="3888432" cy="4035524"/>
            </a:xfrm>
          </p:grpSpPr>
          <p:pic>
            <p:nvPicPr>
              <p:cNvPr id="8" name="图片 8" descr="948bcfc8ce8df53c7f3e6f13.jpg"/>
              <p:cNvPicPr>
                <a:picLocks noChangeAspect="1"/>
              </p:cNvPicPr>
              <p:nvPr/>
            </p:nvPicPr>
            <p:blipFill>
              <a:blip r:embed="rId3"/>
              <a:stretch>
                <a:fillRect/>
              </a:stretch>
            </p:blipFill>
            <p:spPr>
              <a:xfrm>
                <a:off x="6804248" y="3068960"/>
                <a:ext cx="1440160" cy="1759153"/>
              </a:xfrm>
              <a:prstGeom prst="rect">
                <a:avLst/>
              </a:prstGeom>
            </p:spPr>
          </p:pic>
          <p:pic>
            <p:nvPicPr>
              <p:cNvPr id="9" name="图片 10" descr="948bcfc8ce8df53c7f3e6f13.jpg"/>
              <p:cNvPicPr>
                <a:picLocks noChangeAspect="1"/>
              </p:cNvPicPr>
              <p:nvPr/>
            </p:nvPicPr>
            <p:blipFill>
              <a:blip r:embed="rId4" cstate="print"/>
              <a:stretch>
                <a:fillRect/>
              </a:stretch>
            </p:blipFill>
            <p:spPr>
              <a:xfrm>
                <a:off x="5148064" y="1916832"/>
                <a:ext cx="1440160" cy="1440160"/>
              </a:xfrm>
              <a:prstGeom prst="rect">
                <a:avLst/>
              </a:prstGeom>
            </p:spPr>
          </p:pic>
          <p:pic>
            <p:nvPicPr>
              <p:cNvPr id="15" name="Picture 14"/>
              <p:cNvPicPr>
                <a:picLocks noChangeAspect="1"/>
              </p:cNvPicPr>
              <p:nvPr/>
            </p:nvPicPr>
            <p:blipFill>
              <a:blip r:embed="rId5"/>
              <a:stretch>
                <a:fillRect/>
              </a:stretch>
            </p:blipFill>
            <p:spPr>
              <a:xfrm>
                <a:off x="4355976" y="3933056"/>
                <a:ext cx="2540000" cy="2019300"/>
              </a:xfrm>
              <a:prstGeom prst="rect">
                <a:avLst/>
              </a:prstGeom>
            </p:spPr>
          </p:pic>
        </p:grpSp>
        <p:pic>
          <p:nvPicPr>
            <p:cNvPr id="19" name="Picture 18"/>
            <p:cNvPicPr>
              <a:picLocks noChangeAspect="1"/>
            </p:cNvPicPr>
            <p:nvPr/>
          </p:nvPicPr>
          <p:blipFill>
            <a:blip r:embed="rId6" cstate="print"/>
            <a:stretch>
              <a:fillRect/>
            </a:stretch>
          </p:blipFill>
          <p:spPr>
            <a:xfrm>
              <a:off x="6804248" y="4941168"/>
              <a:ext cx="1399012" cy="1224136"/>
            </a:xfrm>
            <a:prstGeom prst="rect">
              <a:avLst/>
            </a:prstGeom>
          </p:spPr>
        </p:pic>
      </p:grpSp>
    </p:spTree>
    <p:extLst>
      <p:ext uri="{BB962C8B-B14F-4D97-AF65-F5344CB8AC3E}">
        <p14:creationId xmlns:p14="http://schemas.microsoft.com/office/powerpoint/2010/main" val="42182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7"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900" decel="100000" fill="hold"/>
                                        <p:tgtEl>
                                          <p:spTgt spid="16"/>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4677BA95-0B3B-D046-8195-08E81872E3EF}" type="datetime2">
              <a:rPr lang="zh-CN" altLang="en-US" sz="1200"/>
              <a:pPr eaLnBrk="1" hangingPunct="1"/>
              <a:t>2022年9月2日</a:t>
            </a:fld>
            <a:endParaRPr lang="en-US" altLang="zh-CN" sz="1200"/>
          </a:p>
        </p:txBody>
      </p:sp>
      <p:sp>
        <p:nvSpPr>
          <p:cNvPr id="1741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97126BCD-A905-904E-AFA2-6CC827807FC1}" type="slidenum">
              <a:rPr lang="en-US" altLang="zh-CN" sz="1200"/>
              <a:pPr eaLnBrk="1" hangingPunct="1"/>
              <a:t>60</a:t>
            </a:fld>
            <a:endParaRPr lang="en-US" altLang="zh-CN" sz="1200"/>
          </a:p>
        </p:txBody>
      </p:sp>
      <p:sp>
        <p:nvSpPr>
          <p:cNvPr id="17413" name="Rectangle 2"/>
          <p:cNvSpPr>
            <a:spLocks noGrp="1" noChangeArrowheads="1"/>
          </p:cNvSpPr>
          <p:nvPr>
            <p:ph type="title"/>
          </p:nvPr>
        </p:nvSpPr>
        <p:spPr>
          <a:xfrm>
            <a:off x="1547664" y="188640"/>
            <a:ext cx="8001000" cy="603920"/>
          </a:xfrm>
        </p:spPr>
        <p:txBody>
          <a:bodyPr/>
          <a:lstStyle/>
          <a:p>
            <a:pPr eaLnBrk="1" hangingPunct="1"/>
            <a:r>
              <a:rPr lang="zh-CN" altLang="en-US" dirty="0">
                <a:latin typeface="Verdana" charset="0"/>
                <a:ea typeface="宋体" charset="0"/>
              </a:rPr>
              <a:t>内容</a:t>
            </a:r>
          </a:p>
        </p:txBody>
      </p:sp>
      <p:sp>
        <p:nvSpPr>
          <p:cNvPr id="17414" name="Rectangle 3"/>
          <p:cNvSpPr>
            <a:spLocks noGrp="1" noChangeArrowheads="1"/>
          </p:cNvSpPr>
          <p:nvPr>
            <p:ph type="body" idx="1"/>
          </p:nvPr>
        </p:nvSpPr>
        <p:spPr/>
        <p:txBody>
          <a:bodyPr/>
          <a:lstStyle/>
          <a:p>
            <a:pPr marL="571500" indent="-571500" eaLnBrk="1" hangingPunct="1">
              <a:buFont typeface="Wingdings" charset="0"/>
              <a:buAutoNum type="arabicPeriod"/>
            </a:pPr>
            <a:r>
              <a:rPr lang="en-US" altLang="zh-CN" sz="2800" dirty="0"/>
              <a:t>Web</a:t>
            </a:r>
            <a:r>
              <a:rPr lang="zh-CN" altLang="en-US" sz="2800" dirty="0"/>
              <a:t>浏览器的技术发展与安全威胁</a:t>
            </a:r>
            <a:endParaRPr lang="en-US" altLang="zh-CN" sz="2800" dirty="0"/>
          </a:p>
          <a:p>
            <a:pPr marL="571500" indent="-571500" eaLnBrk="1" hangingPunct="1">
              <a:buFont typeface="Wingdings" charset="0"/>
              <a:buAutoNum type="arabicPeriod"/>
            </a:pPr>
            <a:r>
              <a:rPr lang="zh-CN" altLang="en-US" sz="2800" dirty="0">
                <a:latin typeface="Verdana" charset="0"/>
                <a:ea typeface="黑体" charset="0"/>
                <a:cs typeface="黑体" charset="0"/>
              </a:rPr>
              <a:t>网络钓鱼</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恶意木马与流氓软件下载</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latin typeface="Verdana" charset="0"/>
                <a:ea typeface="黑体" charset="0"/>
                <a:cs typeface="黑体" charset="0"/>
              </a:rPr>
              <a:t>网页木马－浏览器渗透攻击</a:t>
            </a:r>
            <a:endParaRPr lang="en-US" altLang="zh-CN" sz="2800" dirty="0">
              <a:latin typeface="Verdana" charset="0"/>
              <a:ea typeface="黑体" charset="0"/>
              <a:cs typeface="黑体" charset="0"/>
            </a:endParaRPr>
          </a:p>
          <a:p>
            <a:pPr marL="571500" indent="-571500" eaLnBrk="1" hangingPunct="1">
              <a:buFont typeface="Wingdings" charset="0"/>
              <a:buAutoNum type="arabicPeriod"/>
            </a:pPr>
            <a:r>
              <a:rPr lang="zh-CN" altLang="en-US" sz="2800" dirty="0">
                <a:solidFill>
                  <a:schemeClr val="accent2"/>
                </a:solidFill>
                <a:latin typeface="Verdana" charset="0"/>
                <a:ea typeface="黑体" charset="0"/>
                <a:cs typeface="黑体" charset="0"/>
              </a:rPr>
              <a:t>不良信息内容过滤</a:t>
            </a:r>
          </a:p>
        </p:txBody>
      </p:sp>
    </p:spTree>
    <p:extLst>
      <p:ext uri="{BB962C8B-B14F-4D97-AF65-F5344CB8AC3E}">
        <p14:creationId xmlns:p14="http://schemas.microsoft.com/office/powerpoint/2010/main" val="772236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63688" y="188640"/>
            <a:ext cx="8001000" cy="603920"/>
          </a:xfrm>
        </p:spPr>
        <p:txBody>
          <a:bodyPr/>
          <a:lstStyle/>
          <a:p>
            <a:r>
              <a:rPr lang="zh-CN" altLang="en-US" dirty="0"/>
              <a:t>不良信息内容过滤</a:t>
            </a:r>
            <a:endParaRPr lang="en-US" dirty="0"/>
          </a:p>
        </p:txBody>
      </p:sp>
      <p:sp>
        <p:nvSpPr>
          <p:cNvPr id="3" name="Content Placeholder 2"/>
          <p:cNvSpPr>
            <a:spLocks noGrp="1"/>
          </p:cNvSpPr>
          <p:nvPr>
            <p:ph idx="1"/>
          </p:nvPr>
        </p:nvSpPr>
        <p:spPr/>
        <p:txBody>
          <a:bodyPr/>
          <a:lstStyle/>
          <a:p>
            <a:r>
              <a:rPr lang="zh-CN" altLang="en-US" dirty="0"/>
              <a:t>真正的不良信息内容</a:t>
            </a:r>
            <a:endParaRPr lang="en-US" altLang="zh-CN" dirty="0"/>
          </a:p>
          <a:p>
            <a:pPr lvl="1"/>
            <a:r>
              <a:rPr lang="zh-CN" altLang="en-US" dirty="0"/>
              <a:t>黄色淫秽／暴力</a:t>
            </a:r>
            <a:r>
              <a:rPr lang="en-US" altLang="zh-CN" dirty="0"/>
              <a:t> </a:t>
            </a:r>
            <a:r>
              <a:rPr lang="zh-CN" altLang="en-US" dirty="0"/>
              <a:t>－</a:t>
            </a:r>
            <a:r>
              <a:rPr lang="en-US" altLang="zh-CN" dirty="0"/>
              <a:t> </a:t>
            </a:r>
            <a:r>
              <a:rPr lang="zh-CN" altLang="en-US" dirty="0"/>
              <a:t>未成年人</a:t>
            </a:r>
            <a:endParaRPr lang="en-US" altLang="zh-CN" dirty="0"/>
          </a:p>
          <a:p>
            <a:pPr lvl="1"/>
            <a:r>
              <a:rPr lang="zh-CN" altLang="en-US" dirty="0"/>
              <a:t>危害社会的广告信息：毒品／枪支／赌博／传销</a:t>
            </a:r>
            <a:r>
              <a:rPr lang="en-US" altLang="zh-CN" dirty="0"/>
              <a:t>…</a:t>
            </a:r>
          </a:p>
          <a:p>
            <a:endParaRPr lang="en-US" dirty="0"/>
          </a:p>
          <a:p>
            <a:r>
              <a:rPr lang="zh-CN" altLang="en-US" dirty="0"/>
              <a:t>官方定义的不良信息内容</a:t>
            </a:r>
            <a:endParaRPr lang="en-US" altLang="zh-CN" dirty="0"/>
          </a:p>
          <a:p>
            <a:pPr lvl="1"/>
            <a:r>
              <a:rPr lang="zh-CN" altLang="en-US" dirty="0"/>
              <a:t>扫黄：一年一小扫，</a:t>
            </a:r>
            <a:r>
              <a:rPr lang="en-US" altLang="zh-CN" dirty="0"/>
              <a:t>N</a:t>
            </a:r>
            <a:r>
              <a:rPr lang="zh-CN" altLang="en-US" dirty="0"/>
              <a:t>年一大扫</a:t>
            </a:r>
            <a:endParaRPr lang="en-US" altLang="zh-TW" dirty="0"/>
          </a:p>
          <a:p>
            <a:pPr lvl="2"/>
            <a:r>
              <a:rPr lang="zh-TW" altLang="en-US" dirty="0"/>
              <a:t>九部委的</a:t>
            </a:r>
            <a:r>
              <a:rPr lang="en-US" altLang="zh-TW" dirty="0"/>
              <a:t>13</a:t>
            </a:r>
            <a:r>
              <a:rPr lang="zh-TW" altLang="en-US" dirty="0"/>
              <a:t>项“技术标准”</a:t>
            </a:r>
            <a:endParaRPr lang="en-US" altLang="zh-TW" dirty="0"/>
          </a:p>
          <a:p>
            <a:pPr lvl="1"/>
            <a:r>
              <a:rPr lang="zh-CN" altLang="en-US" dirty="0"/>
              <a:t>违法信息过滤：</a:t>
            </a:r>
            <a:r>
              <a:rPr lang="en-US" altLang="zh-CN" dirty="0"/>
              <a:t>GFW</a:t>
            </a:r>
            <a:r>
              <a:rPr lang="zh-CN" altLang="en-US" dirty="0"/>
              <a:t>，中国国家防火墙</a:t>
            </a: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61</a:t>
            </a:fld>
            <a:endParaRPr lang="en-US" altLang="zh-CN"/>
          </a:p>
        </p:txBody>
      </p:sp>
    </p:spTree>
    <p:extLst>
      <p:ext uri="{BB962C8B-B14F-4D97-AF65-F5344CB8AC3E}">
        <p14:creationId xmlns:p14="http://schemas.microsoft.com/office/powerpoint/2010/main" val="7138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8001000" cy="531912"/>
          </a:xfrm>
        </p:spPr>
        <p:txBody>
          <a:bodyPr/>
          <a:lstStyle/>
          <a:p>
            <a:r>
              <a:rPr lang="en-US" dirty="0"/>
              <a:t>I</a:t>
            </a:r>
            <a:r>
              <a:rPr lang="en-US" altLang="zh-CN" dirty="0"/>
              <a:t>nternet Filtering Map</a:t>
            </a: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5" name="Footer Placeholder 4"/>
          <p:cNvSpPr>
            <a:spLocks noGrp="1"/>
          </p:cNvSpPr>
          <p:nvPr>
            <p:ph type="ftr" sz="quarter" idx="11"/>
          </p:nvPr>
        </p:nvSpPr>
        <p:spPr/>
        <p:txBody>
          <a:body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62</a:t>
            </a:fld>
            <a:endParaRPr lang="en-US" altLang="zh-CN"/>
          </a:p>
        </p:txBody>
      </p:sp>
      <p:pic>
        <p:nvPicPr>
          <p:cNvPr id="9" name="Picture 8" descr="屏幕快照 2010-12-13 上午11.23.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500873"/>
            <a:ext cx="7560840" cy="5376009"/>
          </a:xfrm>
          <a:prstGeom prst="rect">
            <a:avLst/>
          </a:prstGeom>
        </p:spPr>
      </p:pic>
    </p:spTree>
    <p:extLst>
      <p:ext uri="{BB962C8B-B14F-4D97-AF65-F5344CB8AC3E}">
        <p14:creationId xmlns:p14="http://schemas.microsoft.com/office/powerpoint/2010/main" val="1123267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332656"/>
            <a:ext cx="8001000" cy="459904"/>
          </a:xfrm>
        </p:spPr>
        <p:txBody>
          <a:bodyPr/>
          <a:lstStyle/>
          <a:p>
            <a:r>
              <a:rPr lang="en-US" altLang="zh-CN" dirty="0"/>
              <a:t>GFW</a:t>
            </a:r>
            <a:r>
              <a:rPr lang="zh-CN" altLang="en-US" dirty="0"/>
              <a:t>与“绿坝娘”</a:t>
            </a:r>
            <a:endParaRPr lang="en-US" dirty="0"/>
          </a:p>
        </p:txBody>
      </p:sp>
      <p:sp>
        <p:nvSpPr>
          <p:cNvPr id="3" name="Content Placeholder 2"/>
          <p:cNvSpPr>
            <a:spLocks noGrp="1"/>
          </p:cNvSpPr>
          <p:nvPr>
            <p:ph idx="1"/>
          </p:nvPr>
        </p:nvSpPr>
        <p:spPr/>
        <p:txBody>
          <a:bodyPr/>
          <a:lstStyle/>
          <a:p>
            <a:r>
              <a:rPr lang="en-US" altLang="zh-CN" sz="2400" dirty="0"/>
              <a:t>GFW </a:t>
            </a:r>
            <a:r>
              <a:rPr lang="zh-CN" altLang="en-US" sz="2400" dirty="0"/>
              <a:t>－</a:t>
            </a:r>
            <a:r>
              <a:rPr lang="en-US" altLang="zh-CN" sz="2400" dirty="0"/>
              <a:t> Great </a:t>
            </a:r>
            <a:r>
              <a:rPr lang="en-US" altLang="zh-CN" sz="2400" dirty="0" err="1"/>
              <a:t>FireWall</a:t>
            </a:r>
            <a:r>
              <a:rPr lang="zh-CN" altLang="en-US" sz="2400" dirty="0"/>
              <a:t>中国防火长城</a:t>
            </a:r>
            <a:endParaRPr lang="en-US" altLang="zh-CN" sz="2400" dirty="0"/>
          </a:p>
          <a:p>
            <a:pPr lvl="1"/>
            <a:r>
              <a:rPr lang="en-US" altLang="zh-TW" sz="2000" dirty="0"/>
              <a:t>http://</a:t>
            </a:r>
            <a:r>
              <a:rPr lang="en-US" altLang="zh-TW" sz="2000" dirty="0" err="1"/>
              <a:t>zh.wikipedia.org</a:t>
            </a:r>
            <a:r>
              <a:rPr lang="en-US" altLang="zh-TW" sz="2000" dirty="0"/>
              <a:t>/</a:t>
            </a:r>
            <a:r>
              <a:rPr lang="en-US" altLang="zh-TW" sz="2000" dirty="0" err="1"/>
              <a:t>zh-cn</a:t>
            </a:r>
            <a:r>
              <a:rPr lang="en-US" altLang="zh-TW" sz="2000" dirty="0"/>
              <a:t>/</a:t>
            </a:r>
            <a:r>
              <a:rPr lang="zh-TW" altLang="en-US" sz="2000" dirty="0"/>
              <a:t>防火长城</a:t>
            </a:r>
            <a:endParaRPr lang="en-US" altLang="zh-TW" sz="2000" dirty="0"/>
          </a:p>
          <a:p>
            <a:pPr lvl="1"/>
            <a:r>
              <a:rPr lang="en-US" altLang="zh-TW" sz="2000" dirty="0"/>
              <a:t>TCP</a:t>
            </a:r>
            <a:r>
              <a:rPr lang="zh-TW" altLang="en-US" sz="2000" dirty="0"/>
              <a:t>连接重置和</a:t>
            </a:r>
            <a:r>
              <a:rPr lang="en-US" altLang="zh-TW" sz="2000" dirty="0"/>
              <a:t>DNS</a:t>
            </a:r>
            <a:r>
              <a:rPr lang="zh-TW" altLang="en-US" sz="2000" dirty="0"/>
              <a:t>劫持（污染）、</a:t>
            </a:r>
            <a:r>
              <a:rPr lang="en-US" altLang="zh-TW" sz="2000" dirty="0"/>
              <a:t>IP</a:t>
            </a:r>
            <a:r>
              <a:rPr lang="zh-TW" altLang="en-US" sz="2000" dirty="0"/>
              <a:t>封锁、</a:t>
            </a:r>
            <a:r>
              <a:rPr lang="en-US" altLang="zh-TW" sz="2000" dirty="0"/>
              <a:t>URL</a:t>
            </a:r>
            <a:r>
              <a:rPr lang="zh-TW" altLang="en-US" sz="2000" dirty="0"/>
              <a:t>关键字过滤</a:t>
            </a:r>
            <a:endParaRPr lang="en-US" altLang="zh-TW" sz="2000" dirty="0"/>
          </a:p>
          <a:p>
            <a:pPr lvl="1"/>
            <a:r>
              <a:rPr lang="zh-CN" altLang="en-US" sz="2000" dirty="0"/>
              <a:t>自由门计划：</a:t>
            </a:r>
            <a:r>
              <a:rPr lang="en-US" altLang="zh-CN" sz="2000" dirty="0"/>
              <a:t>http://</a:t>
            </a:r>
            <a:r>
              <a:rPr lang="en-US" altLang="zh-CN" sz="2000" dirty="0" err="1"/>
              <a:t>zh.wikipedia.org</a:t>
            </a:r>
            <a:r>
              <a:rPr lang="en-US" altLang="zh-CN" sz="2000" dirty="0"/>
              <a:t>/</a:t>
            </a:r>
            <a:r>
              <a:rPr lang="en-US" altLang="zh-CN" sz="2000" dirty="0" err="1"/>
              <a:t>zh</a:t>
            </a:r>
            <a:r>
              <a:rPr lang="en-US" altLang="zh-CN" sz="2000" dirty="0"/>
              <a:t>/</a:t>
            </a:r>
            <a:r>
              <a:rPr lang="zh-CN" altLang="en-US" sz="2000" dirty="0"/>
              <a:t>自由门</a:t>
            </a:r>
            <a:endParaRPr lang="en-US" altLang="zh-TW" sz="2000" dirty="0"/>
          </a:p>
          <a:p>
            <a:pPr lvl="1"/>
            <a:r>
              <a:rPr lang="zh-TW" altLang="en-US" sz="2000" dirty="0"/>
              <a:t>西厢计划：</a:t>
            </a:r>
            <a:r>
              <a:rPr lang="en-US" altLang="zh-TW" sz="2000" dirty="0"/>
              <a:t>http://</a:t>
            </a:r>
            <a:r>
              <a:rPr lang="en-US" altLang="zh-TW" sz="2000" dirty="0" err="1"/>
              <a:t>zh.wikipedia.org</a:t>
            </a:r>
            <a:r>
              <a:rPr lang="en-US" altLang="zh-TW" sz="2000" dirty="0"/>
              <a:t>/</a:t>
            </a:r>
            <a:r>
              <a:rPr lang="en-US" altLang="zh-TW" sz="2000" dirty="0" err="1"/>
              <a:t>zh</a:t>
            </a:r>
            <a:r>
              <a:rPr lang="en-US" altLang="zh-TW" sz="2000" dirty="0"/>
              <a:t>/</a:t>
            </a:r>
            <a:r>
              <a:rPr lang="zh-TW" altLang="en-US" sz="2000" dirty="0"/>
              <a:t>西厢计划</a:t>
            </a:r>
            <a:endParaRPr lang="en-US" altLang="zh-CN" sz="2000" dirty="0"/>
          </a:p>
          <a:p>
            <a:endParaRPr lang="en-US" altLang="zh-CN" sz="2400" dirty="0"/>
          </a:p>
          <a:p>
            <a:r>
              <a:rPr lang="zh-CN" altLang="en-US" sz="2400" dirty="0"/>
              <a:t>绿坝－绿坝娘</a:t>
            </a:r>
            <a:r>
              <a:rPr lang="en-US" altLang="zh-CN" sz="2400" dirty="0"/>
              <a:t>(Green Dam)</a:t>
            </a:r>
          </a:p>
          <a:p>
            <a:pPr lvl="1"/>
            <a:r>
              <a:rPr lang="en-US" sz="2000" dirty="0"/>
              <a:t>http://</a:t>
            </a:r>
            <a:r>
              <a:rPr lang="en-US" sz="2000" dirty="0" err="1"/>
              <a:t>zh.wikipedia.org</a:t>
            </a:r>
            <a:r>
              <a:rPr lang="en-US" sz="2000" dirty="0"/>
              <a:t>/</a:t>
            </a:r>
            <a:r>
              <a:rPr lang="en-US" sz="2000" dirty="0" err="1"/>
              <a:t>zh-cn</a:t>
            </a:r>
            <a:r>
              <a:rPr lang="en-US" sz="2000" dirty="0"/>
              <a:t>/</a:t>
            </a:r>
            <a:r>
              <a:rPr lang="en-US" sz="2000" dirty="0" err="1"/>
              <a:t>綠壩·花季護航</a:t>
            </a:r>
            <a:endParaRPr lang="en-US" sz="2000" dirty="0"/>
          </a:p>
          <a:p>
            <a:pPr marL="0" indent="0">
              <a:buNone/>
            </a:pPr>
            <a:r>
              <a:rPr lang="en-US" sz="2400" dirty="0"/>
              <a:t>	</a:t>
            </a:r>
          </a:p>
          <a:p>
            <a:endParaRPr lang="en-US" sz="2400"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63</a:t>
            </a:fld>
            <a:endParaRPr lang="en-US" altLang="zh-CN"/>
          </a:p>
        </p:txBody>
      </p:sp>
    </p:spTree>
    <p:extLst>
      <p:ext uri="{BB962C8B-B14F-4D97-AF65-F5344CB8AC3E}">
        <p14:creationId xmlns:p14="http://schemas.microsoft.com/office/powerpoint/2010/main" val="3277784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8001000" cy="531912"/>
          </a:xfrm>
        </p:spPr>
        <p:txBody>
          <a:bodyPr/>
          <a:lstStyle/>
          <a:p>
            <a:r>
              <a:rPr lang="zh-CN" altLang="en-US" dirty="0"/>
              <a:t>层层围堵下的</a:t>
            </a:r>
            <a:r>
              <a:rPr lang="en-US" altLang="zh-CN" dirty="0"/>
              <a:t>p</a:t>
            </a:r>
            <a:r>
              <a:rPr lang="zh-CN" altLang="en-US" dirty="0"/>
              <a:t>民网</a:t>
            </a: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5" name="Footer Placeholder 4"/>
          <p:cNvSpPr>
            <a:spLocks noGrp="1"/>
          </p:cNvSpPr>
          <p:nvPr>
            <p:ph type="ftr" sz="quarter" idx="11"/>
          </p:nvPr>
        </p:nvSpPr>
        <p:spPr/>
        <p:txBody>
          <a:bodyPr/>
          <a:lstStyle/>
          <a:p>
            <a:r>
              <a:rPr lang="zh-CN" altLang="en-US"/>
              <a:t>网络攻防技术与实践课程</a:t>
            </a:r>
          </a:p>
          <a:p>
            <a:r>
              <a:rPr lang="en-US"/>
              <a:t>Copyright (c)</a:t>
            </a:r>
            <a:r>
              <a:rPr lang="en-US" altLang="zh-CN"/>
              <a:t> 2008</a:t>
            </a:r>
            <a:r>
              <a:rPr lang="zh-CN" altLang="en-US"/>
              <a:t>－</a:t>
            </a:r>
            <a:r>
              <a:rPr lang="en-US" altLang="zh-CN"/>
              <a:t>2009 </a:t>
            </a:r>
            <a:r>
              <a:rPr lang="zh-CN" altLang="en-US"/>
              <a:t>诸葛建伟</a:t>
            </a:r>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64</a:t>
            </a:fld>
            <a:endParaRPr lang="en-US" altLang="zh-CN"/>
          </a:p>
        </p:txBody>
      </p:sp>
      <p:pic>
        <p:nvPicPr>
          <p:cNvPr id="8" name="Picture 7"/>
          <p:cNvPicPr>
            <a:picLocks noChangeAspect="1"/>
          </p:cNvPicPr>
          <p:nvPr/>
        </p:nvPicPr>
        <p:blipFill>
          <a:blip r:embed="rId2"/>
          <a:stretch>
            <a:fillRect/>
          </a:stretch>
        </p:blipFill>
        <p:spPr>
          <a:xfrm>
            <a:off x="1257538" y="1628800"/>
            <a:ext cx="6728530" cy="5254104"/>
          </a:xfrm>
          <a:prstGeom prst="rect">
            <a:avLst/>
          </a:prstGeom>
        </p:spPr>
      </p:pic>
    </p:spTree>
    <p:extLst>
      <p:ext uri="{BB962C8B-B14F-4D97-AF65-F5344CB8AC3E}">
        <p14:creationId xmlns:p14="http://schemas.microsoft.com/office/powerpoint/2010/main" val="248719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65</a:t>
            </a:fld>
            <a:endParaRPr lang="en-US" altLang="zh-CN"/>
          </a:p>
        </p:txBody>
      </p:sp>
      <p:pic>
        <p:nvPicPr>
          <p:cNvPr id="9" name="Picture 8"/>
          <p:cNvPicPr>
            <a:picLocks noChangeAspect="1"/>
          </p:cNvPicPr>
          <p:nvPr/>
        </p:nvPicPr>
        <p:blipFill>
          <a:blip r:embed="rId2"/>
          <a:stretch>
            <a:fillRect/>
          </a:stretch>
        </p:blipFill>
        <p:spPr>
          <a:xfrm>
            <a:off x="508000" y="381000"/>
            <a:ext cx="8128000" cy="6096000"/>
          </a:xfrm>
          <a:prstGeom prst="rect">
            <a:avLst/>
          </a:prstGeom>
        </p:spPr>
      </p:pic>
    </p:spTree>
    <p:extLst>
      <p:ext uri="{BB962C8B-B14F-4D97-AF65-F5344CB8AC3E}">
        <p14:creationId xmlns:p14="http://schemas.microsoft.com/office/powerpoint/2010/main" val="1601132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332656"/>
            <a:ext cx="8001000" cy="603920"/>
          </a:xfrm>
        </p:spPr>
        <p:txBody>
          <a:bodyPr/>
          <a:lstStyle/>
          <a:p>
            <a:r>
              <a:rPr lang="en-US" dirty="0"/>
              <a:t>Matrix</a:t>
            </a:r>
          </a:p>
        </p:txBody>
      </p:sp>
      <p:sp>
        <p:nvSpPr>
          <p:cNvPr id="3" name="Content Placeholder 2"/>
          <p:cNvSpPr>
            <a:spLocks noGrp="1"/>
          </p:cNvSpPr>
          <p:nvPr>
            <p:ph idx="1"/>
          </p:nvPr>
        </p:nvSpPr>
        <p:spPr/>
        <p:txBody>
          <a:bodyPr/>
          <a:lstStyle/>
          <a:p>
            <a:pPr marL="469900" lvl="1" indent="-469900">
              <a:buFont typeface="Wingdings" charset="0"/>
              <a:buChar char="o"/>
            </a:pPr>
            <a:r>
              <a:rPr lang="en-US" sz="2400" dirty="0"/>
              <a:t>Matrix </a:t>
            </a:r>
            <a:r>
              <a:rPr lang="en-US" altLang="zh-CN" sz="2000" dirty="0">
                <a:hlinkClick r:id="rId3" action="ppaction://hlinkfile"/>
              </a:rPr>
              <a:t>&gt;&gt;</a:t>
            </a:r>
            <a:endParaRPr lang="en-US" sz="2400" dirty="0"/>
          </a:p>
          <a:p>
            <a:pPr lvl="1"/>
            <a:r>
              <a:rPr lang="zh-CN" altLang="en-US" sz="2000" dirty="0"/>
              <a:t>黑客帝国</a:t>
            </a:r>
            <a:r>
              <a:rPr lang="en-US" altLang="zh-CN" sz="2000" dirty="0"/>
              <a:t>?</a:t>
            </a:r>
          </a:p>
          <a:p>
            <a:pPr lvl="1"/>
            <a:r>
              <a:rPr lang="en-US" sz="2000" dirty="0"/>
              <a:t>Linux</a:t>
            </a:r>
            <a:r>
              <a:rPr lang="zh-CN" altLang="en-US" sz="2000" dirty="0"/>
              <a:t>／开源社区对抗</a:t>
            </a:r>
            <a:r>
              <a:rPr lang="en-US" altLang="zh-CN" sz="2000" dirty="0"/>
              <a:t>Wintel</a:t>
            </a:r>
            <a:r>
              <a:rPr lang="zh-CN" altLang="en-US" sz="2000" dirty="0"/>
              <a:t>商业联盟</a:t>
            </a:r>
            <a:r>
              <a:rPr lang="en-US" altLang="zh-CN" sz="2000" dirty="0"/>
              <a:t>?</a:t>
            </a:r>
          </a:p>
          <a:p>
            <a:pPr lvl="1"/>
            <a:r>
              <a:rPr lang="zh-CN" altLang="en-US" sz="2000" dirty="0"/>
              <a:t>政治寓言</a:t>
            </a:r>
            <a:r>
              <a:rPr lang="en-US" altLang="zh-CN" sz="2000" dirty="0"/>
              <a:t>? </a:t>
            </a:r>
            <a:endParaRPr lang="en-US" altLang="zh-CN" sz="2400" dirty="0"/>
          </a:p>
          <a:p>
            <a:endParaRPr lang="en-US" altLang="zh-CN" sz="2400" dirty="0"/>
          </a:p>
          <a:p>
            <a:r>
              <a:rPr lang="zh-CN" altLang="en-US" sz="2400" dirty="0"/>
              <a:t>蓝色药丸</a:t>
            </a:r>
            <a:r>
              <a:rPr lang="en-US" altLang="zh-CN" sz="2400" dirty="0"/>
              <a:t> </a:t>
            </a:r>
            <a:r>
              <a:rPr lang="zh-CN" altLang="en-US" sz="2400" dirty="0"/>
              <a:t>和</a:t>
            </a:r>
            <a:r>
              <a:rPr lang="en-US" altLang="zh-CN" sz="2400" dirty="0"/>
              <a:t> </a:t>
            </a:r>
            <a:r>
              <a:rPr lang="zh-CN" altLang="en-US" sz="2400" dirty="0"/>
              <a:t>红色药丸</a:t>
            </a:r>
            <a:endParaRPr lang="en-US" altLang="zh-CN" sz="2400" dirty="0"/>
          </a:p>
          <a:p>
            <a:pPr lvl="1"/>
            <a:r>
              <a:rPr lang="zh-CN" altLang="en-US" sz="2000" dirty="0"/>
              <a:t>你是否已经吞下了红色药丸？</a:t>
            </a:r>
            <a:endParaRPr lang="en-US" altLang="zh-CN" sz="2000" dirty="0"/>
          </a:p>
          <a:p>
            <a:pPr lvl="1"/>
            <a:r>
              <a:rPr lang="zh-CN" altLang="en-US" sz="2000" dirty="0"/>
              <a:t>面对强大的</a:t>
            </a:r>
            <a:r>
              <a:rPr lang="en-US" altLang="zh-CN" sz="2000" dirty="0"/>
              <a:t>Matrix</a:t>
            </a:r>
            <a:r>
              <a:rPr lang="zh-CN" altLang="en-US" sz="2000" dirty="0"/>
              <a:t>和</a:t>
            </a:r>
            <a:r>
              <a:rPr lang="en-US" altLang="zh-CN" sz="2000" dirty="0"/>
              <a:t>Agent Smith</a:t>
            </a:r>
            <a:r>
              <a:rPr lang="zh-CN" altLang="en-US" sz="2000" dirty="0"/>
              <a:t>，你如何选择？</a:t>
            </a:r>
            <a:endParaRPr lang="en-US" altLang="zh-CN" sz="2000" dirty="0"/>
          </a:p>
          <a:p>
            <a:pPr lvl="1"/>
            <a:r>
              <a:rPr lang="zh-CN" altLang="en-US" sz="2000" dirty="0"/>
              <a:t>***教授：</a:t>
            </a:r>
            <a:r>
              <a:rPr lang="zh-TW" altLang="en-US" sz="2000" dirty="0"/>
              <a:t>难得糊涂，也就是先吞红色药丸、再吞蓝色药丸，</a:t>
            </a:r>
            <a:r>
              <a:rPr lang="en-US" altLang="zh-CN" sz="2000" dirty="0"/>
              <a:t>http://</a:t>
            </a:r>
            <a:r>
              <a:rPr lang="en-US" altLang="zh-CN" sz="2000" dirty="0" err="1"/>
              <a:t>netsec.ccert.edu.cn</a:t>
            </a:r>
            <a:r>
              <a:rPr lang="en-US" altLang="zh-CN" sz="2000" dirty="0"/>
              <a:t>/</a:t>
            </a:r>
            <a:r>
              <a:rPr lang="en-US" altLang="zh-CN" sz="2000" dirty="0" err="1"/>
              <a:t>duanhx</a:t>
            </a:r>
            <a:r>
              <a:rPr lang="en-US" altLang="zh-CN" sz="2000" dirty="0"/>
              <a:t>/?p=301</a:t>
            </a:r>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66</a:t>
            </a:fld>
            <a:endParaRPr lang="en-US" altLang="zh-CN"/>
          </a:p>
        </p:txBody>
      </p:sp>
    </p:spTree>
    <p:extLst>
      <p:ext uri="{BB962C8B-B14F-4D97-AF65-F5344CB8AC3E}">
        <p14:creationId xmlns:p14="http://schemas.microsoft.com/office/powerpoint/2010/main" val="54524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619672" y="188640"/>
            <a:ext cx="8001000" cy="675928"/>
          </a:xfrm>
        </p:spPr>
        <p:txBody>
          <a:bodyPr/>
          <a:lstStyle/>
          <a:p>
            <a:r>
              <a:rPr lang="zh-CN" altLang="en-US" sz="4000" dirty="0">
                <a:latin typeface="Verdana" charset="0"/>
                <a:ea typeface="宋体" charset="0"/>
              </a:rPr>
              <a:t>网页木马所利用的安全漏洞</a:t>
            </a:r>
          </a:p>
        </p:txBody>
      </p:sp>
      <p:sp>
        <p:nvSpPr>
          <p:cNvPr id="29699" name="Rectangle 3"/>
          <p:cNvSpPr>
            <a:spLocks noGrp="1" noChangeArrowheads="1"/>
          </p:cNvSpPr>
          <p:nvPr>
            <p:ph type="body" idx="1"/>
          </p:nvPr>
        </p:nvSpPr>
        <p:spPr/>
        <p:txBody>
          <a:bodyPr/>
          <a:lstStyle/>
          <a:p>
            <a:pPr>
              <a:lnSpc>
                <a:spcPct val="80000"/>
              </a:lnSpc>
            </a:pPr>
            <a:r>
              <a:rPr lang="en-US" altLang="zh-CN" sz="1800">
                <a:latin typeface="Times New Roman" charset="0"/>
                <a:ea typeface="宋体" charset="0"/>
              </a:rPr>
              <a:t>2003: MS03-014</a:t>
            </a:r>
          </a:p>
          <a:p>
            <a:pPr>
              <a:lnSpc>
                <a:spcPct val="80000"/>
              </a:lnSpc>
            </a:pPr>
            <a:r>
              <a:rPr lang="en-US" altLang="zh-CN" sz="1800">
                <a:latin typeface="Times New Roman" charset="0"/>
                <a:ea typeface="宋体" charset="0"/>
              </a:rPr>
              <a:t>2004: MS04-023/028/038/040/044/045</a:t>
            </a:r>
          </a:p>
          <a:p>
            <a:pPr>
              <a:lnSpc>
                <a:spcPct val="80000"/>
              </a:lnSpc>
            </a:pPr>
            <a:r>
              <a:rPr lang="en-US" altLang="zh-CN" sz="1800">
                <a:latin typeface="Times New Roman" charset="0"/>
                <a:ea typeface="宋体" charset="0"/>
              </a:rPr>
              <a:t>2005: MS05-002/016/020/026/038</a:t>
            </a:r>
          </a:p>
          <a:p>
            <a:pPr>
              <a:lnSpc>
                <a:spcPct val="80000"/>
              </a:lnSpc>
            </a:pPr>
            <a:r>
              <a:rPr lang="en-US" altLang="zh-CN" sz="1800">
                <a:latin typeface="Times New Roman" charset="0"/>
                <a:ea typeface="宋体" charset="0"/>
              </a:rPr>
              <a:t>2006: MS06-001/006/014/024/042/044/046/057/067/Quick Time/WinZip</a:t>
            </a:r>
          </a:p>
          <a:p>
            <a:pPr>
              <a:lnSpc>
                <a:spcPct val="80000"/>
              </a:lnSpc>
            </a:pPr>
            <a:r>
              <a:rPr lang="en-US" altLang="zh-CN" sz="1800">
                <a:latin typeface="Times New Roman" charset="0"/>
                <a:ea typeface="宋体" charset="0"/>
              </a:rPr>
              <a:t>2007: MS07-004/009/017/020/027/033/035/045/047/055</a:t>
            </a:r>
            <a:br>
              <a:rPr lang="en-US" altLang="zh-CN" sz="1800">
                <a:latin typeface="Times New Roman" charset="0"/>
                <a:ea typeface="宋体" charset="0"/>
              </a:rPr>
            </a:br>
            <a:r>
              <a:rPr lang="zh-CN" altLang="en-US" sz="1800">
                <a:latin typeface="Times New Roman" charset="0"/>
                <a:ea typeface="宋体" charset="0"/>
              </a:rPr>
              <a:t>雅虎通</a:t>
            </a:r>
            <a:r>
              <a:rPr lang="en-US" altLang="zh-CN" sz="1800">
                <a:latin typeface="Times New Roman" charset="0"/>
                <a:ea typeface="宋体" charset="0"/>
              </a:rPr>
              <a:t>Webcam/</a:t>
            </a:r>
            <a:r>
              <a:rPr lang="zh-CN" altLang="en-US" sz="1800">
                <a:latin typeface="Times New Roman" charset="0"/>
                <a:ea typeface="宋体" charset="0"/>
              </a:rPr>
              <a:t>百度搜霸</a:t>
            </a:r>
            <a:r>
              <a:rPr lang="en-US" altLang="zh-CN" sz="1800">
                <a:latin typeface="Times New Roman" charset="0"/>
                <a:ea typeface="宋体" charset="0"/>
              </a:rPr>
              <a:t>/PPStream/</a:t>
            </a:r>
            <a:r>
              <a:rPr lang="zh-CN" altLang="en-US" sz="1800">
                <a:latin typeface="Times New Roman" charset="0"/>
                <a:ea typeface="宋体" charset="0"/>
              </a:rPr>
              <a:t>暴风影音</a:t>
            </a:r>
            <a:r>
              <a:rPr lang="en-US" altLang="zh-CN" sz="1800">
                <a:latin typeface="Times New Roman" charset="0"/>
                <a:ea typeface="宋体" charset="0"/>
              </a:rPr>
              <a:t>/</a:t>
            </a:r>
            <a:r>
              <a:rPr lang="zh-CN" altLang="en-US" sz="1800">
                <a:latin typeface="Times New Roman" charset="0"/>
                <a:ea typeface="宋体" charset="0"/>
              </a:rPr>
              <a:t>雅虎通</a:t>
            </a:r>
            <a:r>
              <a:rPr lang="en-US" altLang="zh-CN" sz="1800">
                <a:latin typeface="Times New Roman" charset="0"/>
                <a:ea typeface="宋体" charset="0"/>
              </a:rPr>
              <a:t>CYFT/Web</a:t>
            </a:r>
            <a:r>
              <a:rPr lang="zh-CN" altLang="en-US" sz="1800">
                <a:latin typeface="Times New Roman" charset="0"/>
                <a:ea typeface="宋体" charset="0"/>
              </a:rPr>
              <a:t>迅雷</a:t>
            </a:r>
            <a:r>
              <a:rPr lang="en-US" altLang="zh-CN" sz="1800">
                <a:latin typeface="Times New Roman" charset="0"/>
                <a:ea typeface="宋体" charset="0"/>
              </a:rPr>
              <a:t>/</a:t>
            </a:r>
            <a:br>
              <a:rPr lang="en-US" altLang="zh-CN" sz="1800">
                <a:latin typeface="Times New Roman" charset="0"/>
                <a:ea typeface="宋体" charset="0"/>
              </a:rPr>
            </a:br>
            <a:r>
              <a:rPr lang="zh-CN" altLang="en-US" sz="1800">
                <a:latin typeface="Times New Roman" charset="0"/>
                <a:ea typeface="宋体" charset="0"/>
              </a:rPr>
              <a:t>迅雷</a:t>
            </a:r>
            <a:r>
              <a:rPr lang="en-US" altLang="zh-CN" sz="1800">
                <a:latin typeface="Times New Roman" charset="0"/>
                <a:ea typeface="宋体" charset="0"/>
              </a:rPr>
              <a:t>ActiveX/</a:t>
            </a:r>
            <a:r>
              <a:rPr lang="zh-CN" altLang="en-US" sz="1800">
                <a:latin typeface="Times New Roman" charset="0"/>
                <a:ea typeface="宋体" charset="0"/>
              </a:rPr>
              <a:t>联众游戏</a:t>
            </a:r>
            <a:r>
              <a:rPr lang="en-US" altLang="zh-CN" sz="1800">
                <a:latin typeface="Times New Roman" charset="0"/>
                <a:ea typeface="宋体" charset="0"/>
              </a:rPr>
              <a:t>/</a:t>
            </a:r>
            <a:r>
              <a:rPr lang="zh-CN" altLang="en-US" sz="1800">
                <a:latin typeface="Times New Roman" charset="0"/>
                <a:ea typeface="宋体" charset="0"/>
              </a:rPr>
              <a:t>超星</a:t>
            </a:r>
            <a:r>
              <a:rPr lang="en-US" altLang="zh-CN" sz="1800">
                <a:latin typeface="Times New Roman" charset="0"/>
                <a:ea typeface="宋体" charset="0"/>
              </a:rPr>
              <a:t>/</a:t>
            </a:r>
            <a:r>
              <a:rPr lang="zh-CN" altLang="en-US" sz="1800">
                <a:latin typeface="Times New Roman" charset="0"/>
                <a:ea typeface="宋体" charset="0"/>
              </a:rPr>
              <a:t>迅雷</a:t>
            </a:r>
            <a:r>
              <a:rPr lang="en-US" altLang="zh-CN" sz="1800">
                <a:latin typeface="Times New Roman" charset="0"/>
                <a:ea typeface="宋体" charset="0"/>
              </a:rPr>
              <a:t>5</a:t>
            </a:r>
            <a:r>
              <a:rPr lang="zh-CN" altLang="en-US" sz="1800">
                <a:latin typeface="Times New Roman" charset="0"/>
                <a:ea typeface="宋体" charset="0"/>
              </a:rPr>
              <a:t>－迅雷看看</a:t>
            </a:r>
            <a:r>
              <a:rPr lang="en-US" altLang="zh-CN" sz="1800">
                <a:latin typeface="Times New Roman" charset="0"/>
                <a:ea typeface="宋体" charset="0"/>
              </a:rPr>
              <a:t>/RealPlayer/McAfee</a:t>
            </a:r>
          </a:p>
          <a:p>
            <a:pPr>
              <a:lnSpc>
                <a:spcPct val="80000"/>
              </a:lnSpc>
            </a:pPr>
            <a:r>
              <a:rPr lang="zh-CN" altLang="en-US" sz="1800">
                <a:latin typeface="Times New Roman" charset="0"/>
                <a:ea typeface="宋体" charset="0"/>
              </a:rPr>
              <a:t>网页木马利用安全漏洞的趋势：</a:t>
            </a:r>
          </a:p>
          <a:p>
            <a:pPr lvl="1">
              <a:lnSpc>
                <a:spcPct val="80000"/>
              </a:lnSpc>
            </a:pPr>
            <a:r>
              <a:rPr lang="zh-CN" altLang="en-US" sz="1600">
                <a:latin typeface="Times New Roman" charset="0"/>
                <a:ea typeface="宋体" charset="0"/>
              </a:rPr>
              <a:t>网页木马所利用的安全漏洞数量呈现快速增长趋势</a:t>
            </a:r>
          </a:p>
          <a:p>
            <a:pPr lvl="1">
              <a:lnSpc>
                <a:spcPct val="80000"/>
              </a:lnSpc>
            </a:pPr>
            <a:r>
              <a:rPr lang="zh-CN" altLang="en-US" sz="1600">
                <a:latin typeface="Times New Roman" charset="0"/>
                <a:ea typeface="宋体" charset="0"/>
              </a:rPr>
              <a:t>“黑客”越来越关注和利用常见应用软件中存在的安全漏洞</a:t>
            </a:r>
          </a:p>
          <a:p>
            <a:pPr lvl="1">
              <a:lnSpc>
                <a:spcPct val="80000"/>
              </a:lnSpc>
            </a:pPr>
            <a:r>
              <a:rPr lang="zh-CN" altLang="en-US" sz="1600">
                <a:latin typeface="Times New Roman" charset="0"/>
                <a:ea typeface="宋体" charset="0"/>
              </a:rPr>
              <a:t>“黑客”利用安全漏洞构建网页木马的所需时间越来越短</a:t>
            </a:r>
          </a:p>
        </p:txBody>
      </p:sp>
      <p:graphicFrame>
        <p:nvGraphicFramePr>
          <p:cNvPr id="94249" name="Group 41"/>
          <p:cNvGraphicFramePr>
            <a:graphicFrameLocks noGrp="1"/>
          </p:cNvGraphicFramePr>
          <p:nvPr>
            <p:ph sz="half" idx="4294967295"/>
            <p:extLst>
              <p:ext uri="{D42A27DB-BD31-4B8C-83A1-F6EECF244321}">
                <p14:modId xmlns:p14="http://schemas.microsoft.com/office/powerpoint/2010/main" val="3684767997"/>
              </p:ext>
            </p:extLst>
          </p:nvPr>
        </p:nvGraphicFramePr>
        <p:xfrm>
          <a:off x="467544" y="4581129"/>
          <a:ext cx="8001000" cy="2276872"/>
        </p:xfrm>
        <a:graphic>
          <a:graphicData uri="http://schemas.openxmlformats.org/drawingml/2006/table">
            <a:tbl>
              <a:tblPr/>
              <a:tblGrid>
                <a:gridCol w="1374775">
                  <a:extLst>
                    <a:ext uri="{9D8B030D-6E8A-4147-A177-3AD203B41FA5}">
                      <a16:colId xmlns:a16="http://schemas.microsoft.com/office/drawing/2014/main" val="20000"/>
                    </a:ext>
                  </a:extLst>
                </a:gridCol>
                <a:gridCol w="2625725">
                  <a:extLst>
                    <a:ext uri="{9D8B030D-6E8A-4147-A177-3AD203B41FA5}">
                      <a16:colId xmlns:a16="http://schemas.microsoft.com/office/drawing/2014/main" val="20001"/>
                    </a:ext>
                  </a:extLst>
                </a:gridCol>
                <a:gridCol w="2625725">
                  <a:extLst>
                    <a:ext uri="{9D8B030D-6E8A-4147-A177-3AD203B41FA5}">
                      <a16:colId xmlns:a16="http://schemas.microsoft.com/office/drawing/2014/main" val="20002"/>
                    </a:ext>
                  </a:extLst>
                </a:gridCol>
                <a:gridCol w="1374775">
                  <a:extLst>
                    <a:ext uri="{9D8B030D-6E8A-4147-A177-3AD203B41FA5}">
                      <a16:colId xmlns:a16="http://schemas.microsoft.com/office/drawing/2014/main" val="20003"/>
                    </a:ext>
                  </a:extLst>
                </a:gridCol>
              </a:tblGrid>
              <a:tr h="600472">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0" i="0" u="none" strike="noStrike" cap="none" normalizeH="0" baseline="0">
                          <a:ln>
                            <a:noFill/>
                          </a:ln>
                          <a:solidFill>
                            <a:srgbClr val="891212"/>
                          </a:solidFill>
                          <a:effectLst/>
                          <a:latin typeface="Times New Roman" charset="0"/>
                          <a:ea typeface="黑体" charset="0"/>
                          <a:cs typeface="Times New Roman" charset="0"/>
                        </a:rPr>
                        <a:t>年份</a:t>
                      </a:r>
                      <a:endParaRPr kumimoji="0" lang="zh-CN" altLang="en-US"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0" i="0" u="none" strike="noStrike" cap="none" normalizeH="0" baseline="0">
                          <a:ln>
                            <a:noFill/>
                          </a:ln>
                          <a:solidFill>
                            <a:srgbClr val="891212"/>
                          </a:solidFill>
                          <a:effectLst/>
                          <a:latin typeface="Times New Roman" charset="0"/>
                          <a:ea typeface="黑体" charset="0"/>
                          <a:cs typeface="Times New Roman" charset="0"/>
                        </a:rPr>
                        <a:t>系统层安全漏洞</a:t>
                      </a:r>
                      <a:endParaRPr kumimoji="0" lang="zh-CN" altLang="en-US"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0" i="0" u="none" strike="noStrike" cap="none" normalizeH="0" baseline="0">
                          <a:ln>
                            <a:noFill/>
                          </a:ln>
                          <a:solidFill>
                            <a:srgbClr val="891212"/>
                          </a:solidFill>
                          <a:effectLst/>
                          <a:latin typeface="Times New Roman" charset="0"/>
                          <a:ea typeface="黑体" charset="0"/>
                          <a:cs typeface="Times New Roman" charset="0"/>
                        </a:rPr>
                        <a:t>应用层安全漏洞</a:t>
                      </a:r>
                      <a:endParaRPr kumimoji="0" lang="zh-CN" altLang="en-US"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zh-CN" altLang="en-US" sz="1600" b="0" i="0" u="none" strike="noStrike" cap="none" normalizeH="0" baseline="0">
                          <a:ln>
                            <a:noFill/>
                          </a:ln>
                          <a:solidFill>
                            <a:srgbClr val="891212"/>
                          </a:solidFill>
                          <a:effectLst/>
                          <a:latin typeface="Times New Roman" charset="0"/>
                          <a:ea typeface="黑体" charset="0"/>
                          <a:cs typeface="Times New Roman" charset="0"/>
                        </a:rPr>
                        <a:t>总计</a:t>
                      </a:r>
                      <a:endParaRPr kumimoji="0" lang="zh-CN" altLang="en-US"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dirty="0">
                          <a:ln>
                            <a:noFill/>
                          </a:ln>
                          <a:solidFill>
                            <a:srgbClr val="891212"/>
                          </a:solidFill>
                          <a:effectLst/>
                          <a:latin typeface="Times New Roman" charset="0"/>
                          <a:ea typeface="黑体" charset="0"/>
                          <a:cs typeface="Times New Roman" charset="0"/>
                        </a:rPr>
                        <a:t>2003</a:t>
                      </a:r>
                      <a:endParaRPr kumimoji="0" lang="en-US" altLang="zh-CN" sz="4000" b="0" i="0" u="none" strike="noStrike" cap="none" normalizeH="0" baseline="0" dirty="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1</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0</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1</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2004</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6</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0</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6</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2005</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5</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0</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5</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038">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2006</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9</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2</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11</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038">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dirty="0">
                          <a:ln>
                            <a:noFill/>
                          </a:ln>
                          <a:solidFill>
                            <a:srgbClr val="891212"/>
                          </a:solidFill>
                          <a:effectLst/>
                          <a:latin typeface="Times New Roman" charset="0"/>
                          <a:ea typeface="黑体" charset="0"/>
                          <a:cs typeface="Times New Roman" charset="0"/>
                        </a:rPr>
                        <a:t>2007</a:t>
                      </a:r>
                      <a:endParaRPr kumimoji="0" lang="en-US" altLang="zh-CN" sz="4000" b="0" i="0" u="none" strike="noStrike" cap="none" normalizeH="0" baseline="0" dirty="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10</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a:ln>
                            <a:noFill/>
                          </a:ln>
                          <a:solidFill>
                            <a:srgbClr val="891212"/>
                          </a:solidFill>
                          <a:effectLst/>
                          <a:latin typeface="Times New Roman" charset="0"/>
                          <a:ea typeface="黑体" charset="0"/>
                          <a:cs typeface="Times New Roman" charset="0"/>
                        </a:rPr>
                        <a:t>12</a:t>
                      </a:r>
                      <a:endParaRPr kumimoji="0" lang="en-US" altLang="zh-CN" sz="4000" b="0" i="0" u="none" strike="noStrike" cap="none" normalizeH="0" baseline="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altLang="zh-CN" sz="1600" b="0" i="0" u="none" strike="noStrike" cap="none" normalizeH="0" baseline="0" dirty="0">
                          <a:ln>
                            <a:noFill/>
                          </a:ln>
                          <a:solidFill>
                            <a:srgbClr val="891212"/>
                          </a:solidFill>
                          <a:effectLst/>
                          <a:latin typeface="Times New Roman" charset="0"/>
                          <a:ea typeface="黑体" charset="0"/>
                          <a:cs typeface="Times New Roman" charset="0"/>
                        </a:rPr>
                        <a:t>22</a:t>
                      </a:r>
                      <a:endParaRPr kumimoji="0" lang="en-US" altLang="zh-CN" sz="4000" b="0" i="0" u="none" strike="noStrike" cap="none" normalizeH="0" baseline="0" dirty="0">
                        <a:ln>
                          <a:noFill/>
                        </a:ln>
                        <a:solidFill>
                          <a:srgbClr val="891212"/>
                        </a:solidFill>
                        <a:effectLst/>
                        <a:latin typeface="黑体" charset="0"/>
                        <a:ea typeface="黑体" charset="0"/>
                        <a:cs typeface="Times New Roman"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74751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B2714F3A-3DA7-0340-AF41-692C85301A4A}" type="slidenum">
              <a:rPr lang="en-US" altLang="zh-CN" sz="1200"/>
              <a:pPr eaLnBrk="1" hangingPunct="1"/>
              <a:t>68</a:t>
            </a:fld>
            <a:endParaRPr lang="en-US" altLang="zh-CN" sz="1200"/>
          </a:p>
        </p:txBody>
      </p:sp>
      <p:sp>
        <p:nvSpPr>
          <p:cNvPr id="60419" name="Rectangle 2"/>
          <p:cNvSpPr>
            <a:spLocks noGrp="1" noChangeArrowheads="1"/>
          </p:cNvSpPr>
          <p:nvPr>
            <p:ph type="title"/>
          </p:nvPr>
        </p:nvSpPr>
        <p:spPr>
          <a:xfrm>
            <a:off x="1619672" y="260648"/>
            <a:ext cx="8001000" cy="675928"/>
          </a:xfrm>
        </p:spPr>
        <p:txBody>
          <a:bodyPr/>
          <a:lstStyle/>
          <a:p>
            <a:pPr eaLnBrk="1" hangingPunct="1"/>
            <a:r>
              <a:rPr lang="en-US" altLang="zh-CN" dirty="0">
                <a:latin typeface="Verdana" charset="0"/>
                <a:ea typeface="宋体" charset="0"/>
              </a:rPr>
              <a:t>M</a:t>
            </a:r>
            <a:r>
              <a:rPr lang="zh-CN" altLang="en-US" dirty="0">
                <a:latin typeface="Verdana" charset="0"/>
                <a:ea typeface="宋体" charset="0"/>
              </a:rPr>
              <a:t>工程</a:t>
            </a:r>
            <a:r>
              <a:rPr lang="en-US" altLang="zh-CN" dirty="0">
                <a:latin typeface="Verdana" charset="0"/>
                <a:ea typeface="宋体" charset="0"/>
              </a:rPr>
              <a:t>-</a:t>
            </a:r>
            <a:r>
              <a:rPr lang="zh-CN" altLang="en-US" dirty="0">
                <a:latin typeface="Verdana" charset="0"/>
                <a:ea typeface="宋体" charset="0"/>
              </a:rPr>
              <a:t>北大网站挂马监测系统</a:t>
            </a:r>
          </a:p>
        </p:txBody>
      </p:sp>
      <p:sp>
        <p:nvSpPr>
          <p:cNvPr id="60420" name="AutoShape 13"/>
          <p:cNvSpPr>
            <a:spLocks noChangeArrowheads="1"/>
          </p:cNvSpPr>
          <p:nvPr/>
        </p:nvSpPr>
        <p:spPr bwMode="auto">
          <a:xfrm>
            <a:off x="685800" y="2362200"/>
            <a:ext cx="2895600" cy="2667000"/>
          </a:xfrm>
          <a:prstGeom prst="rightArrowCallout">
            <a:avLst>
              <a:gd name="adj1" fmla="val 25000"/>
              <a:gd name="adj2" fmla="val 25000"/>
              <a:gd name="adj3" fmla="val 18095"/>
              <a:gd name="adj4" fmla="val 7456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buFontTx/>
              <a:buChar char="•"/>
            </a:pPr>
            <a:r>
              <a:rPr lang="zh-CN" altLang="en-US" sz="1600" b="1"/>
              <a:t>蜜罐技术</a:t>
            </a:r>
          </a:p>
          <a:p>
            <a:r>
              <a:rPr lang="zh-CN" altLang="en-US" sz="1600"/>
              <a:t>  </a:t>
            </a:r>
            <a:r>
              <a:rPr lang="en-US" altLang="zh-CN" sz="1600"/>
              <a:t>Matrix</a:t>
            </a:r>
            <a:r>
              <a:rPr lang="zh-CN" altLang="en-US" sz="1600"/>
              <a:t>中国分部式</a:t>
            </a:r>
          </a:p>
          <a:p>
            <a:r>
              <a:rPr lang="zh-CN" altLang="en-US" sz="1600"/>
              <a:t>  蜜网</a:t>
            </a:r>
          </a:p>
          <a:p>
            <a:r>
              <a:rPr lang="zh-CN" altLang="en-US" sz="1600"/>
              <a:t>  </a:t>
            </a:r>
            <a:r>
              <a:rPr lang="en-US" altLang="zh-CN" sz="1600"/>
              <a:t>863-Honeyfarm-07</a:t>
            </a:r>
          </a:p>
          <a:p>
            <a:pPr>
              <a:buFontTx/>
              <a:buChar char="•"/>
            </a:pPr>
            <a:r>
              <a:rPr lang="zh-CN" altLang="en-US" sz="1600" b="1"/>
              <a:t>轻量级沙箱技术</a:t>
            </a:r>
          </a:p>
          <a:p>
            <a:pPr>
              <a:buFontTx/>
              <a:buChar char="•"/>
            </a:pPr>
            <a:r>
              <a:rPr lang="zh-CN" altLang="en-US" sz="1600" b="1"/>
              <a:t>隐蔽性软件检测</a:t>
            </a:r>
          </a:p>
          <a:p>
            <a:r>
              <a:rPr lang="zh-CN" altLang="en-US" sz="1600"/>
              <a:t>  </a:t>
            </a:r>
            <a:r>
              <a:rPr lang="en-US" altLang="zh-CN" sz="1600"/>
              <a:t>115-Rootkit-06</a:t>
            </a:r>
          </a:p>
          <a:p>
            <a:pPr>
              <a:buFontTx/>
              <a:buChar char="•"/>
            </a:pPr>
            <a:r>
              <a:rPr lang="zh-CN" altLang="en-US" sz="1600" b="1"/>
              <a:t>恶意代码自动分析</a:t>
            </a:r>
          </a:p>
          <a:p>
            <a:r>
              <a:rPr lang="zh-CN" altLang="en-US" sz="1600"/>
              <a:t>  </a:t>
            </a:r>
            <a:r>
              <a:rPr lang="en-US" altLang="zh-CN" sz="1600"/>
              <a:t>242-Malware-06</a:t>
            </a:r>
          </a:p>
        </p:txBody>
      </p:sp>
      <p:sp>
        <p:nvSpPr>
          <p:cNvPr id="60421" name="AutoShape 16"/>
          <p:cNvSpPr>
            <a:spLocks noChangeArrowheads="1"/>
          </p:cNvSpPr>
          <p:nvPr/>
        </p:nvSpPr>
        <p:spPr bwMode="auto">
          <a:xfrm>
            <a:off x="3581400" y="2895600"/>
            <a:ext cx="1905000" cy="1676400"/>
          </a:xfrm>
          <a:prstGeom prst="roundRect">
            <a:avLst>
              <a:gd name="adj" fmla="val 16667"/>
            </a:avLst>
          </a:prstGeom>
          <a:solidFill>
            <a:srgbClr val="EAEAEA"/>
          </a:solidFill>
          <a:ln w="28575">
            <a:solidFill>
              <a:schemeClr val="tx1"/>
            </a:solidFill>
            <a:round/>
            <a:headEnd/>
            <a:tailEnd/>
          </a:ln>
        </p:spPr>
        <p:txBody>
          <a:bodyPr wrap="none" anchor="ctr"/>
          <a:lstStyle/>
          <a:p>
            <a:pPr algn="ctr"/>
            <a:r>
              <a:rPr lang="en-US" altLang="zh-CN" sz="2800" b="1"/>
              <a:t>M</a:t>
            </a:r>
            <a:r>
              <a:rPr lang="zh-CN" altLang="en-US" sz="2800" b="1"/>
              <a:t>工程</a:t>
            </a:r>
            <a:endParaRPr lang="en-US" altLang="zh-CN" sz="2800" b="1"/>
          </a:p>
          <a:p>
            <a:pPr algn="ctr"/>
            <a:r>
              <a:rPr lang="zh-CN" altLang="en-US" b="1"/>
              <a:t>国家发改委</a:t>
            </a:r>
            <a:endParaRPr lang="en-US" altLang="zh-CN" b="1"/>
          </a:p>
          <a:p>
            <a:pPr algn="ctr"/>
            <a:r>
              <a:rPr lang="zh-CN" altLang="en-US" b="1"/>
              <a:t>信息安全专项</a:t>
            </a:r>
          </a:p>
        </p:txBody>
      </p:sp>
      <p:sp>
        <p:nvSpPr>
          <p:cNvPr id="60422" name="AutoShape 17"/>
          <p:cNvSpPr>
            <a:spLocks noChangeArrowheads="1"/>
          </p:cNvSpPr>
          <p:nvPr/>
        </p:nvSpPr>
        <p:spPr bwMode="auto">
          <a:xfrm>
            <a:off x="3505200" y="1524000"/>
            <a:ext cx="1981200" cy="1371600"/>
          </a:xfrm>
          <a:prstGeom prst="downArrowCallout">
            <a:avLst>
              <a:gd name="adj1" fmla="val 36111"/>
              <a:gd name="adj2" fmla="val 36111"/>
              <a:gd name="adj3" fmla="val 16667"/>
              <a:gd name="adj4" fmla="val 7546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buFontTx/>
              <a:buChar char="•"/>
            </a:pPr>
            <a:endParaRPr lang="en-US" altLang="zh-CN" sz="1600" b="1"/>
          </a:p>
          <a:p>
            <a:pPr>
              <a:buFontTx/>
              <a:buChar char="•"/>
            </a:pPr>
            <a:r>
              <a:rPr lang="zh-CN" altLang="en-US" sz="1600" b="1"/>
              <a:t>挂马采样监测</a:t>
            </a:r>
          </a:p>
          <a:p>
            <a:pPr>
              <a:buFontTx/>
              <a:buChar char="•"/>
            </a:pPr>
            <a:r>
              <a:rPr lang="zh-CN" altLang="en-US" sz="1600" b="1"/>
              <a:t>地下经济链调查</a:t>
            </a:r>
          </a:p>
          <a:p>
            <a:r>
              <a:rPr lang="zh-CN" altLang="en-US" sz="1600"/>
              <a:t>  </a:t>
            </a:r>
            <a:r>
              <a:rPr lang="en-US" altLang="zh-CN" sz="1600"/>
              <a:t>242-Hacker-07</a:t>
            </a:r>
          </a:p>
          <a:p>
            <a:endParaRPr lang="en-US" altLang="zh-CN" sz="1600"/>
          </a:p>
        </p:txBody>
      </p:sp>
      <p:sp>
        <p:nvSpPr>
          <p:cNvPr id="60423" name="AutoShape 18"/>
          <p:cNvSpPr>
            <a:spLocks noChangeArrowheads="1"/>
          </p:cNvSpPr>
          <p:nvPr/>
        </p:nvSpPr>
        <p:spPr bwMode="auto">
          <a:xfrm>
            <a:off x="5486400" y="2895600"/>
            <a:ext cx="2895600" cy="1676400"/>
          </a:xfrm>
          <a:prstGeom prst="leftArrowCallout">
            <a:avLst>
              <a:gd name="adj1" fmla="val 25000"/>
              <a:gd name="adj2" fmla="val 25000"/>
              <a:gd name="adj3" fmla="val 28788"/>
              <a:gd name="adj4" fmla="val 75255"/>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buFontTx/>
              <a:buChar char="•"/>
            </a:pPr>
            <a:r>
              <a:rPr lang="zh-CN" altLang="en-US" sz="1600" b="1"/>
              <a:t>程序结构模式分析</a:t>
            </a:r>
          </a:p>
          <a:p>
            <a:r>
              <a:rPr lang="zh-CN" altLang="en-US" sz="1600"/>
              <a:t>  软件脆弱性分析</a:t>
            </a:r>
          </a:p>
          <a:p>
            <a:r>
              <a:rPr lang="zh-CN" altLang="en-US" sz="1600"/>
              <a:t>  疑似路径提取</a:t>
            </a:r>
          </a:p>
          <a:p>
            <a:pPr>
              <a:buFontTx/>
              <a:buChar char="•"/>
            </a:pPr>
            <a:r>
              <a:rPr lang="zh-CN" altLang="en-US" sz="1600" b="1"/>
              <a:t>安全漏洞挖掘技术</a:t>
            </a:r>
          </a:p>
          <a:p>
            <a:r>
              <a:rPr lang="zh-CN" altLang="en-US" sz="1600"/>
              <a:t>  </a:t>
            </a:r>
            <a:r>
              <a:rPr lang="en-US" altLang="zh-CN" sz="1600"/>
              <a:t>863-VUL-07</a:t>
            </a:r>
          </a:p>
          <a:p>
            <a:r>
              <a:rPr lang="en-US" altLang="zh-CN" sz="1600"/>
              <a:t>  </a:t>
            </a:r>
            <a:r>
              <a:rPr lang="zh-CN" altLang="en-US" sz="1600"/>
              <a:t>隐蔽信道挖掘</a:t>
            </a:r>
          </a:p>
        </p:txBody>
      </p:sp>
      <p:sp>
        <p:nvSpPr>
          <p:cNvPr id="60424" name="AutoShape 19"/>
          <p:cNvSpPr>
            <a:spLocks noChangeArrowheads="1"/>
          </p:cNvSpPr>
          <p:nvPr/>
        </p:nvSpPr>
        <p:spPr bwMode="auto">
          <a:xfrm>
            <a:off x="3505200" y="4572000"/>
            <a:ext cx="1981200" cy="1524000"/>
          </a:xfrm>
          <a:prstGeom prst="upArrowCallout">
            <a:avLst>
              <a:gd name="adj1" fmla="val 32500"/>
              <a:gd name="adj2" fmla="val 32500"/>
              <a:gd name="adj3" fmla="val 16667"/>
              <a:gd name="adj4" fmla="val 73134"/>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buFontTx/>
              <a:buChar char="•"/>
            </a:pPr>
            <a:r>
              <a:rPr lang="zh-CN" altLang="en-US" sz="1800" b="1"/>
              <a:t>天网爬虫</a:t>
            </a:r>
          </a:p>
          <a:p>
            <a:pPr>
              <a:buFontTx/>
              <a:buChar char="•"/>
            </a:pPr>
            <a:r>
              <a:rPr lang="zh-CN" altLang="en-US" sz="1800" b="1"/>
              <a:t>僵尸网络追踪</a:t>
            </a:r>
          </a:p>
          <a:p>
            <a:r>
              <a:rPr lang="zh-CN" altLang="en-US" sz="1800"/>
              <a:t>  </a:t>
            </a:r>
            <a:r>
              <a:rPr lang="en-US" altLang="zh-CN" sz="1800"/>
              <a:t>242-BotNet-05</a:t>
            </a:r>
          </a:p>
          <a:p>
            <a:r>
              <a:rPr lang="en-US" altLang="zh-CN" sz="1800"/>
              <a:t>  242-BotNet-07</a:t>
            </a:r>
          </a:p>
        </p:txBody>
      </p:sp>
    </p:spTree>
    <p:extLst>
      <p:ext uri="{BB962C8B-B14F-4D97-AF65-F5344CB8AC3E}">
        <p14:creationId xmlns:p14="http://schemas.microsoft.com/office/powerpoint/2010/main" val="3388105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eaLnBrk="1" hangingPunct="1"/>
            <a:fld id="{EDBEE27F-4326-C741-8CC4-5C4272C0D19B}" type="slidenum">
              <a:rPr lang="en-US" altLang="zh-CN" sz="1200"/>
              <a:pPr eaLnBrk="1" hangingPunct="1"/>
              <a:t>69</a:t>
            </a:fld>
            <a:endParaRPr lang="en-US" altLang="zh-CN" sz="1200"/>
          </a:p>
        </p:txBody>
      </p:sp>
      <p:sp>
        <p:nvSpPr>
          <p:cNvPr id="5124" name="Rectangle 2"/>
          <p:cNvSpPr>
            <a:spLocks noGrp="1" noChangeArrowheads="1"/>
          </p:cNvSpPr>
          <p:nvPr>
            <p:ph type="title"/>
          </p:nvPr>
        </p:nvSpPr>
        <p:spPr>
          <a:xfrm>
            <a:off x="1547664" y="260648"/>
            <a:ext cx="8001000" cy="459904"/>
          </a:xfrm>
        </p:spPr>
        <p:txBody>
          <a:bodyPr/>
          <a:lstStyle/>
          <a:p>
            <a:pPr eaLnBrk="1" hangingPunct="1"/>
            <a:r>
              <a:rPr lang="zh-CN" altLang="en-US" sz="3800" dirty="0">
                <a:latin typeface="Verdana" charset="0"/>
                <a:ea typeface="宋体" charset="0"/>
              </a:rPr>
              <a:t>当前实际运行的网站挂马监测系统</a:t>
            </a:r>
          </a:p>
        </p:txBody>
      </p:sp>
      <p:graphicFrame>
        <p:nvGraphicFramePr>
          <p:cNvPr id="5122" name="Object 7"/>
          <p:cNvGraphicFramePr>
            <a:graphicFrameLocks noGrp="1" noChangeAspect="1"/>
          </p:cNvGraphicFramePr>
          <p:nvPr>
            <p:ph idx="1"/>
          </p:nvPr>
        </p:nvGraphicFramePr>
        <p:xfrm>
          <a:off x="571500" y="1795463"/>
          <a:ext cx="8177213" cy="5062537"/>
        </p:xfrm>
        <a:graphic>
          <a:graphicData uri="http://schemas.openxmlformats.org/presentationml/2006/ole">
            <mc:AlternateContent xmlns:mc="http://schemas.openxmlformats.org/markup-compatibility/2006">
              <mc:Choice xmlns:v="urn:schemas-microsoft-com:vml" Requires="v">
                <p:oleObj spid="_x0000_s44057" name="Visio" r:id="rId3" imgW="9261348" imgH="5735193" progId="">
                  <p:embed/>
                </p:oleObj>
              </mc:Choice>
              <mc:Fallback>
                <p:oleObj name="Visio" r:id="rId3" imgW="9261348" imgH="5735193" progId="">
                  <p:embed/>
                  <p:pic>
                    <p:nvPicPr>
                      <p:cNvPr id="0" name="Picture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795463"/>
                        <a:ext cx="8177213" cy="506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165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332656"/>
            <a:ext cx="8001000" cy="387896"/>
          </a:xfrm>
        </p:spPr>
        <p:txBody>
          <a:bodyPr/>
          <a:lstStyle/>
          <a:p>
            <a:r>
              <a:rPr lang="zh-CN" altLang="en-US" dirty="0"/>
              <a:t>第二次浏览器大战进展</a:t>
            </a: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7</a:t>
            </a:fld>
            <a:endParaRPr lang="en-US" altLang="zh-CN"/>
          </a:p>
        </p:txBody>
      </p:sp>
      <p:sp>
        <p:nvSpPr>
          <p:cNvPr id="10" name="Content Placeholder 2"/>
          <p:cNvSpPr txBox="1">
            <a:spLocks/>
          </p:cNvSpPr>
          <p:nvPr/>
        </p:nvSpPr>
        <p:spPr bwMode="auto">
          <a:xfrm>
            <a:off x="5292080" y="1916832"/>
            <a:ext cx="3096344"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charset="0"/>
              <a:buChar char="o"/>
              <a:defRPr sz="3000" b="1">
                <a:solidFill>
                  <a:schemeClr val="tx1"/>
                </a:solidFill>
                <a:latin typeface="+mn-lt"/>
                <a:ea typeface="+mn-ea"/>
                <a:cs typeface="宋体" charset="0"/>
              </a:defRPr>
            </a:lvl1pPr>
            <a:lvl2pPr marL="908050" indent="-436563" algn="l" rtl="0" eaLnBrk="0" fontAlgn="base" hangingPunct="0">
              <a:spcBef>
                <a:spcPct val="20000"/>
              </a:spcBef>
              <a:spcAft>
                <a:spcPct val="0"/>
              </a:spcAft>
              <a:buClr>
                <a:schemeClr val="accent2"/>
              </a:buClr>
              <a:buFont typeface="Wingdings" charset="0"/>
              <a:buChar char="n"/>
              <a:defRPr sz="2600" b="1">
                <a:solidFill>
                  <a:schemeClr val="tx1"/>
                </a:solidFill>
                <a:latin typeface="+mn-lt"/>
                <a:ea typeface="+mn-ea"/>
                <a:cs typeface="宋体" charset="0"/>
              </a:defRPr>
            </a:lvl2pPr>
            <a:lvl3pPr marL="1304925" indent="-395288" algn="l" rtl="0" eaLnBrk="0" fontAlgn="base" hangingPunct="0">
              <a:spcBef>
                <a:spcPct val="20000"/>
              </a:spcBef>
              <a:spcAft>
                <a:spcPct val="0"/>
              </a:spcAft>
              <a:buClr>
                <a:schemeClr val="accent2"/>
              </a:buClr>
              <a:buFont typeface="Wingdings" charset="0"/>
              <a:buChar char="o"/>
              <a:defRPr sz="2300" b="1">
                <a:solidFill>
                  <a:schemeClr val="tx1"/>
                </a:solidFill>
                <a:latin typeface="+mn-lt"/>
                <a:ea typeface="+mn-ea"/>
                <a:cs typeface="宋体" charset="0"/>
              </a:defRPr>
            </a:lvl3pPr>
            <a:lvl4pPr marL="1693863" indent="-387350" algn="l" rtl="0" eaLnBrk="0" fontAlgn="base" hangingPunct="0">
              <a:spcBef>
                <a:spcPct val="20000"/>
              </a:spcBef>
              <a:spcAft>
                <a:spcPct val="0"/>
              </a:spcAft>
              <a:buClr>
                <a:schemeClr val="accent2"/>
              </a:buClr>
              <a:buFont typeface="Wingdings" charset="0"/>
              <a:buChar char="n"/>
              <a:defRPr sz="2000" b="1">
                <a:solidFill>
                  <a:schemeClr val="tx1"/>
                </a:solidFill>
                <a:latin typeface="+mn-lt"/>
                <a:ea typeface="+mn-ea"/>
                <a:cs typeface="宋体" charset="0"/>
              </a:defRPr>
            </a:lvl4pPr>
            <a:lvl5pPr marL="2093913" indent="-398463" algn="l" rtl="0" eaLnBrk="0" fontAlgn="base" hangingPunct="0">
              <a:spcBef>
                <a:spcPct val="25000"/>
              </a:spcBef>
              <a:spcAft>
                <a:spcPct val="0"/>
              </a:spcAft>
              <a:buClr>
                <a:schemeClr val="accent2"/>
              </a:buClr>
              <a:buFont typeface="Wingdings" charset="0"/>
              <a:buChar char="§"/>
              <a:defRPr sz="2000" b="1">
                <a:solidFill>
                  <a:schemeClr val="tx1"/>
                </a:solidFill>
                <a:latin typeface="+mn-lt"/>
                <a:ea typeface="+mn-ea"/>
                <a:cs typeface="宋体" charset="0"/>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r>
              <a:rPr lang="en-US" sz="2000" dirty="0"/>
              <a:t>IE</a:t>
            </a:r>
            <a:r>
              <a:rPr lang="zh-CN" altLang="en-US" sz="2000" dirty="0"/>
              <a:t>衰退</a:t>
            </a:r>
            <a:r>
              <a:rPr lang="en-US" sz="2000" dirty="0"/>
              <a:t>: 2009</a:t>
            </a:r>
            <a:r>
              <a:rPr lang="zh-CN" altLang="en-US" sz="2000" dirty="0"/>
              <a:t>－</a:t>
            </a:r>
            <a:r>
              <a:rPr lang="en-US" sz="2000" dirty="0"/>
              <a:t>2010</a:t>
            </a:r>
            <a:r>
              <a:rPr lang="zh-CN" altLang="en-US" sz="2000" dirty="0"/>
              <a:t>年已跌破</a:t>
            </a:r>
            <a:r>
              <a:rPr lang="en-US" sz="2000" dirty="0"/>
              <a:t>60%</a:t>
            </a:r>
            <a:r>
              <a:rPr lang="zh-CN" altLang="en-US" sz="2000" dirty="0"/>
              <a:t>，接近</a:t>
            </a:r>
            <a:r>
              <a:rPr lang="en-US" altLang="zh-CN" sz="2000" dirty="0"/>
              <a:t>50%</a:t>
            </a:r>
            <a:endParaRPr lang="zh-CN" altLang="en-US" sz="2000" dirty="0"/>
          </a:p>
          <a:p>
            <a:r>
              <a:rPr lang="en-US" sz="2000" dirty="0" err="1"/>
              <a:t>Firefox+Chrome+Safari+Opera</a:t>
            </a:r>
            <a:r>
              <a:rPr lang="zh-CN" altLang="en-US" sz="2000" dirty="0"/>
              <a:t>上升</a:t>
            </a:r>
            <a:r>
              <a:rPr lang="en-US" sz="2000" dirty="0"/>
              <a:t>: </a:t>
            </a:r>
            <a:r>
              <a:rPr lang="en-US" altLang="zh-CN" sz="2000" dirty="0"/>
              <a:t> </a:t>
            </a:r>
            <a:r>
              <a:rPr lang="zh-CN" altLang="en-US" sz="2000" dirty="0"/>
              <a:t>超过</a:t>
            </a:r>
            <a:r>
              <a:rPr lang="en-US" altLang="zh-CN" sz="2000" dirty="0"/>
              <a:t>40%</a:t>
            </a:r>
            <a:endParaRPr lang="en-US" sz="2000" dirty="0"/>
          </a:p>
          <a:p>
            <a:r>
              <a:rPr lang="en-US" sz="2000" dirty="0"/>
              <a:t>Firefox</a:t>
            </a:r>
            <a:r>
              <a:rPr lang="zh-CN" altLang="en-US" sz="2000" dirty="0"/>
              <a:t>已超过</a:t>
            </a:r>
            <a:r>
              <a:rPr lang="en-US" sz="2000" dirty="0"/>
              <a:t>20%</a:t>
            </a:r>
            <a:r>
              <a:rPr lang="zh-CN" altLang="en-US" sz="2000" dirty="0"/>
              <a:t>，</a:t>
            </a:r>
            <a:r>
              <a:rPr lang="en-US" altLang="zh-CN" sz="2000" dirty="0" err="1"/>
              <a:t>firefox</a:t>
            </a:r>
            <a:r>
              <a:rPr lang="en-US" altLang="zh-CN" sz="2000" dirty="0"/>
              <a:t> 3.5</a:t>
            </a:r>
            <a:r>
              <a:rPr lang="zh-CN" altLang="en-US" sz="2000" dirty="0"/>
              <a:t>成为最流行浏览器版本</a:t>
            </a:r>
            <a:endParaRPr lang="zh-CN" altLang="en-US" sz="4800" dirty="0"/>
          </a:p>
        </p:txBody>
      </p:sp>
      <p:pic>
        <p:nvPicPr>
          <p:cNvPr id="12" name="Content Placeholder 11"/>
          <p:cNvPicPr>
            <a:picLocks noGrp="1" noChangeAspect="1"/>
          </p:cNvPicPr>
          <p:nvPr>
            <p:ph idx="1"/>
          </p:nvPr>
        </p:nvPicPr>
        <p:blipFill>
          <a:blip r:embed="rId2"/>
          <a:srcRect l="-43750" r="-43750"/>
          <a:stretch>
            <a:fillRect/>
          </a:stretch>
        </p:blipFill>
        <p:spPr>
          <a:xfrm>
            <a:off x="-1188640" y="1700808"/>
            <a:ext cx="8505945" cy="4536504"/>
          </a:xfrm>
        </p:spPr>
      </p:pic>
    </p:spTree>
    <p:extLst>
      <p:ext uri="{BB962C8B-B14F-4D97-AF65-F5344CB8AC3E}">
        <p14:creationId xmlns:p14="http://schemas.microsoft.com/office/powerpoint/2010/main" val="285774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619672" y="188640"/>
            <a:ext cx="8001000" cy="603920"/>
          </a:xfrm>
        </p:spPr>
        <p:txBody>
          <a:bodyPr/>
          <a:lstStyle/>
          <a:p>
            <a:r>
              <a:rPr lang="zh-CN" altLang="en-US" sz="4000" dirty="0">
                <a:latin typeface="Verdana" charset="0"/>
                <a:ea typeface="宋体" charset="0"/>
              </a:rPr>
              <a:t>网页木马动态检测系统运行界面</a:t>
            </a:r>
          </a:p>
        </p:txBody>
      </p:sp>
      <p:pic>
        <p:nvPicPr>
          <p:cNvPr id="54275" name="Picture 4" descr="Screenshot-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1563" y="1728788"/>
            <a:ext cx="6840537" cy="512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960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43"/>
          <p:cNvSpPr>
            <a:spLocks noGrp="1" noChangeArrowheads="1"/>
          </p:cNvSpPr>
          <p:nvPr>
            <p:ph type="sldNum" sz="quarter" idx="12"/>
          </p:nvPr>
        </p:nvSpPr>
        <p:spPr>
          <a:xfrm>
            <a:off x="457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l" eaLnBrk="1" hangingPunct="1"/>
            <a:r>
              <a:rPr lang="zh-CN" altLang="en-US" sz="1200"/>
              <a:t>第</a:t>
            </a:r>
            <a:fld id="{6663FCEF-1DE6-8B44-81E6-238B1455CDE4}" type="slidenum">
              <a:rPr lang="en-US" altLang="zh-CN" sz="1200"/>
              <a:pPr algn="l" eaLnBrk="1" hangingPunct="1"/>
              <a:t>71</a:t>
            </a:fld>
            <a:r>
              <a:rPr lang="zh-CN" altLang="en-US" sz="1200"/>
              <a:t>页</a:t>
            </a:r>
          </a:p>
        </p:txBody>
      </p:sp>
      <p:sp>
        <p:nvSpPr>
          <p:cNvPr id="52227" name="Rectangle 2"/>
          <p:cNvSpPr>
            <a:spLocks noGrp="1" noChangeArrowheads="1"/>
          </p:cNvSpPr>
          <p:nvPr>
            <p:ph type="title"/>
          </p:nvPr>
        </p:nvSpPr>
        <p:spPr>
          <a:xfrm>
            <a:off x="1547664" y="404664"/>
            <a:ext cx="8001000" cy="387896"/>
          </a:xfrm>
        </p:spPr>
        <p:txBody>
          <a:bodyPr/>
          <a:lstStyle/>
          <a:p>
            <a:pPr eaLnBrk="1" hangingPunct="1"/>
            <a:r>
              <a:rPr lang="zh-CN" altLang="en-US" sz="4000" dirty="0">
                <a:latin typeface="Verdana" charset="0"/>
                <a:ea typeface="宋体" charset="0"/>
              </a:rPr>
              <a:t>网页木马检测技术研究</a:t>
            </a:r>
          </a:p>
        </p:txBody>
      </p:sp>
      <p:sp>
        <p:nvSpPr>
          <p:cNvPr id="52228" name="Rectangle 3"/>
          <p:cNvSpPr>
            <a:spLocks noGrp="1" noChangeArrowheads="1"/>
          </p:cNvSpPr>
          <p:nvPr>
            <p:ph type="body" idx="1"/>
          </p:nvPr>
        </p:nvSpPr>
        <p:spPr/>
        <p:txBody>
          <a:bodyPr/>
          <a:lstStyle/>
          <a:p>
            <a:pPr eaLnBrk="1" hangingPunct="1">
              <a:lnSpc>
                <a:spcPct val="90000"/>
              </a:lnSpc>
            </a:pPr>
            <a:r>
              <a:rPr lang="zh-CN" altLang="en-US" sz="2400">
                <a:latin typeface="Times New Roman" charset="0"/>
                <a:ea typeface="宋体" charset="0"/>
              </a:rPr>
              <a:t>研究目标</a:t>
            </a:r>
          </a:p>
          <a:p>
            <a:pPr lvl="1" eaLnBrk="1" hangingPunct="1">
              <a:lnSpc>
                <a:spcPct val="90000"/>
              </a:lnSpc>
            </a:pPr>
            <a:r>
              <a:rPr lang="zh-CN" altLang="en-US" sz="2200">
                <a:latin typeface="Times New Roman" charset="0"/>
                <a:ea typeface="宋体" charset="0"/>
              </a:rPr>
              <a:t>快速检测</a:t>
            </a:r>
            <a:r>
              <a:rPr lang="en-US" altLang="zh-CN" sz="2200">
                <a:latin typeface="Times New Roman" charset="0"/>
                <a:ea typeface="宋体" charset="0"/>
              </a:rPr>
              <a:t>: </a:t>
            </a:r>
            <a:r>
              <a:rPr lang="zh-CN" altLang="en-US" sz="2200">
                <a:latin typeface="Times New Roman" charset="0"/>
                <a:ea typeface="宋体" charset="0"/>
              </a:rPr>
              <a:t>高性能</a:t>
            </a:r>
          </a:p>
          <a:p>
            <a:pPr lvl="1" eaLnBrk="1" hangingPunct="1">
              <a:lnSpc>
                <a:spcPct val="90000"/>
              </a:lnSpc>
            </a:pPr>
            <a:r>
              <a:rPr lang="zh-CN" altLang="en-US" sz="2200">
                <a:latin typeface="Times New Roman" charset="0"/>
                <a:ea typeface="宋体" charset="0"/>
              </a:rPr>
              <a:t>精确检测</a:t>
            </a:r>
            <a:r>
              <a:rPr lang="en-US" altLang="zh-CN" sz="2200">
                <a:latin typeface="Times New Roman" charset="0"/>
                <a:ea typeface="宋体" charset="0"/>
              </a:rPr>
              <a:t>: </a:t>
            </a:r>
            <a:r>
              <a:rPr lang="zh-CN" altLang="en-US" sz="2200">
                <a:latin typeface="Times New Roman" charset="0"/>
                <a:ea typeface="宋体" charset="0"/>
              </a:rPr>
              <a:t>低误报率、低漏报率</a:t>
            </a:r>
          </a:p>
          <a:p>
            <a:pPr lvl="1" eaLnBrk="1" hangingPunct="1">
              <a:lnSpc>
                <a:spcPct val="90000"/>
              </a:lnSpc>
            </a:pPr>
            <a:r>
              <a:rPr lang="zh-CN" altLang="en-US" sz="2200">
                <a:latin typeface="Times New Roman" charset="0"/>
                <a:ea typeface="宋体" charset="0"/>
              </a:rPr>
              <a:t>深入追踪</a:t>
            </a:r>
            <a:r>
              <a:rPr lang="en-US" altLang="zh-CN" sz="2200">
                <a:latin typeface="Times New Roman" charset="0"/>
                <a:ea typeface="宋体" charset="0"/>
              </a:rPr>
              <a:t>: </a:t>
            </a:r>
            <a:r>
              <a:rPr lang="zh-CN" altLang="en-US" sz="2200">
                <a:latin typeface="Times New Roman" charset="0"/>
                <a:ea typeface="宋体" charset="0"/>
              </a:rPr>
              <a:t>支持应急处置、案例侦查和态势分析</a:t>
            </a:r>
          </a:p>
          <a:p>
            <a:pPr eaLnBrk="1" hangingPunct="1">
              <a:lnSpc>
                <a:spcPct val="90000"/>
              </a:lnSpc>
            </a:pPr>
            <a:r>
              <a:rPr lang="zh-CN" altLang="en-US" sz="2400">
                <a:latin typeface="Times New Roman" charset="0"/>
                <a:ea typeface="宋体" charset="0"/>
              </a:rPr>
              <a:t>检测技术研究</a:t>
            </a:r>
          </a:p>
          <a:p>
            <a:pPr lvl="1" eaLnBrk="1" hangingPunct="1">
              <a:lnSpc>
                <a:spcPct val="90000"/>
              </a:lnSpc>
            </a:pPr>
            <a:r>
              <a:rPr lang="zh-CN" altLang="en-US" sz="2200">
                <a:latin typeface="Times New Roman" charset="0"/>
                <a:ea typeface="宋体" charset="0"/>
              </a:rPr>
              <a:t>网页木马动态检测技术</a:t>
            </a:r>
          </a:p>
          <a:p>
            <a:pPr lvl="2" eaLnBrk="1" hangingPunct="1">
              <a:lnSpc>
                <a:spcPct val="90000"/>
              </a:lnSpc>
            </a:pPr>
            <a:r>
              <a:rPr lang="zh-CN" altLang="en-US" sz="1700">
                <a:latin typeface="Times New Roman" charset="0"/>
                <a:ea typeface="宋体" charset="0"/>
              </a:rPr>
              <a:t>检测页面链接被挂接网页木马</a:t>
            </a:r>
          </a:p>
          <a:p>
            <a:pPr lvl="1" eaLnBrk="1" hangingPunct="1">
              <a:lnSpc>
                <a:spcPct val="90000"/>
              </a:lnSpc>
            </a:pPr>
            <a:r>
              <a:rPr lang="zh-CN" altLang="en-US" sz="2200">
                <a:latin typeface="Times New Roman" charset="0"/>
                <a:ea typeface="宋体" charset="0"/>
              </a:rPr>
              <a:t>木马网络</a:t>
            </a:r>
            <a:r>
              <a:rPr lang="en-US" altLang="zh-CN" sz="2200">
                <a:latin typeface="Times New Roman" charset="0"/>
                <a:ea typeface="宋体" charset="0"/>
              </a:rPr>
              <a:t>(Malware Distribution Network)</a:t>
            </a:r>
            <a:r>
              <a:rPr lang="zh-CN" altLang="en-US" sz="2200">
                <a:latin typeface="Times New Roman" charset="0"/>
                <a:ea typeface="宋体" charset="0"/>
              </a:rPr>
              <a:t>追踪技术</a:t>
            </a:r>
          </a:p>
          <a:p>
            <a:pPr lvl="2" eaLnBrk="1" hangingPunct="1">
              <a:lnSpc>
                <a:spcPct val="90000"/>
              </a:lnSpc>
            </a:pPr>
            <a:r>
              <a:rPr lang="zh-CN" altLang="en-US" sz="1700">
                <a:latin typeface="Times New Roman" charset="0"/>
                <a:ea typeface="宋体" charset="0"/>
              </a:rPr>
              <a:t>深入追踪整个木马网络，定位木马宿主站点，获取样本</a:t>
            </a:r>
          </a:p>
          <a:p>
            <a:pPr lvl="1" eaLnBrk="1" hangingPunct="1">
              <a:lnSpc>
                <a:spcPct val="90000"/>
              </a:lnSpc>
            </a:pPr>
            <a:r>
              <a:rPr lang="zh-CN" altLang="en-US" sz="2200">
                <a:latin typeface="Times New Roman" charset="0"/>
                <a:ea typeface="宋体" charset="0"/>
              </a:rPr>
              <a:t>基于脚本引擎的网页木马检测技术</a:t>
            </a:r>
            <a:endParaRPr lang="en-US" altLang="zh-CN" sz="2200">
              <a:latin typeface="Times New Roman" charset="0"/>
              <a:ea typeface="宋体" charset="0"/>
            </a:endParaRPr>
          </a:p>
          <a:p>
            <a:pPr lvl="2" eaLnBrk="1" hangingPunct="1">
              <a:lnSpc>
                <a:spcPct val="90000"/>
              </a:lnSpc>
            </a:pPr>
            <a:r>
              <a:rPr lang="zh-CN" altLang="en-US" sz="1700">
                <a:latin typeface="Times New Roman" charset="0"/>
                <a:ea typeface="宋体" charset="0"/>
              </a:rPr>
              <a:t>对抗“免杀”页面混淆机制</a:t>
            </a:r>
            <a:endParaRPr lang="en-US" altLang="zh-CN" sz="1700">
              <a:latin typeface="Times New Roman" charset="0"/>
              <a:ea typeface="宋体" charset="0"/>
            </a:endParaRPr>
          </a:p>
          <a:p>
            <a:pPr lvl="2" eaLnBrk="1" hangingPunct="1">
              <a:lnSpc>
                <a:spcPct val="90000"/>
              </a:lnSpc>
            </a:pPr>
            <a:r>
              <a:rPr lang="zh-CN" altLang="en-US" sz="1700">
                <a:latin typeface="Times New Roman" charset="0"/>
                <a:ea typeface="宋体" charset="0"/>
              </a:rPr>
              <a:t>精确检测网页木马类型</a:t>
            </a:r>
            <a:endParaRPr lang="en-US" altLang="zh-CN" sz="1700">
              <a:latin typeface="Times New Roman" charset="0"/>
              <a:ea typeface="宋体" charset="0"/>
            </a:endParaRPr>
          </a:p>
          <a:p>
            <a:pPr lvl="2" eaLnBrk="1" hangingPunct="1">
              <a:lnSpc>
                <a:spcPct val="90000"/>
              </a:lnSpc>
            </a:pPr>
            <a:endParaRPr lang="zh-CN" altLang="en-US" sz="1800">
              <a:latin typeface="Times New Roman" charset="0"/>
              <a:ea typeface="宋体" charset="0"/>
            </a:endParaRPr>
          </a:p>
        </p:txBody>
      </p:sp>
    </p:spTree>
    <p:extLst>
      <p:ext uri="{BB962C8B-B14F-4D97-AF65-F5344CB8AC3E}">
        <p14:creationId xmlns:p14="http://schemas.microsoft.com/office/powerpoint/2010/main" val="1002019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619672" y="332656"/>
            <a:ext cx="8001000" cy="603920"/>
          </a:xfrm>
        </p:spPr>
        <p:txBody>
          <a:bodyPr/>
          <a:lstStyle/>
          <a:p>
            <a:r>
              <a:rPr lang="zh-CN" altLang="en-US" sz="4000" dirty="0">
                <a:latin typeface="Verdana" charset="0"/>
                <a:ea typeface="宋体" charset="0"/>
              </a:rPr>
              <a:t>网页木马动态检测技术</a:t>
            </a:r>
          </a:p>
        </p:txBody>
      </p:sp>
      <p:sp>
        <p:nvSpPr>
          <p:cNvPr id="53251" name="Rectangle 3"/>
          <p:cNvSpPr>
            <a:spLocks noGrp="1" noChangeArrowheads="1"/>
          </p:cNvSpPr>
          <p:nvPr>
            <p:ph type="body" idx="1"/>
          </p:nvPr>
        </p:nvSpPr>
        <p:spPr>
          <a:xfrm>
            <a:off x="214313" y="1714500"/>
            <a:ext cx="8770937" cy="4738688"/>
          </a:xfrm>
        </p:spPr>
        <p:txBody>
          <a:bodyPr/>
          <a:lstStyle/>
          <a:p>
            <a:pPr>
              <a:lnSpc>
                <a:spcPct val="80000"/>
              </a:lnSpc>
            </a:pPr>
            <a:r>
              <a:rPr lang="zh-CN" altLang="en-US" sz="2800">
                <a:latin typeface="Times New Roman" charset="0"/>
                <a:ea typeface="宋体" charset="0"/>
              </a:rPr>
              <a:t>基于高交互式客户端蜜罐技术构建检测环境</a:t>
            </a:r>
          </a:p>
          <a:p>
            <a:pPr lvl="1">
              <a:lnSpc>
                <a:spcPct val="80000"/>
              </a:lnSpc>
            </a:pPr>
            <a:r>
              <a:rPr lang="zh-CN" altLang="en-US" sz="2400">
                <a:latin typeface="Times New Roman" charset="0"/>
                <a:ea typeface="宋体" charset="0"/>
              </a:rPr>
              <a:t>最普遍的客户端环境</a:t>
            </a:r>
            <a:r>
              <a:rPr lang="en-US" altLang="zh-CN" sz="2400">
                <a:latin typeface="Times New Roman" charset="0"/>
                <a:ea typeface="宋体" charset="0"/>
              </a:rPr>
              <a:t>: Windows XP SP2 + IE6 + </a:t>
            </a:r>
            <a:r>
              <a:rPr lang="zh-CN" altLang="en-US" sz="2400">
                <a:latin typeface="Times New Roman" charset="0"/>
                <a:ea typeface="宋体" charset="0"/>
              </a:rPr>
              <a:t>常用的应用软件</a:t>
            </a:r>
          </a:p>
          <a:p>
            <a:pPr lvl="1">
              <a:lnSpc>
                <a:spcPct val="80000"/>
              </a:lnSpc>
            </a:pPr>
            <a:r>
              <a:rPr lang="zh-CN" altLang="en-US" sz="2400">
                <a:latin typeface="Times New Roman" charset="0"/>
                <a:ea typeface="宋体" charset="0"/>
              </a:rPr>
              <a:t>利用虚拟机软件</a:t>
            </a:r>
            <a:r>
              <a:rPr lang="en-US" altLang="zh-CN" sz="2400">
                <a:latin typeface="Times New Roman" charset="0"/>
                <a:ea typeface="宋体" charset="0"/>
              </a:rPr>
              <a:t>VMware</a:t>
            </a:r>
            <a:r>
              <a:rPr lang="zh-CN" altLang="en-US" sz="2400">
                <a:latin typeface="Times New Roman" charset="0"/>
                <a:ea typeface="宋体" charset="0"/>
              </a:rPr>
              <a:t>的快速恢复机制</a:t>
            </a:r>
          </a:p>
          <a:p>
            <a:pPr lvl="1">
              <a:lnSpc>
                <a:spcPct val="80000"/>
              </a:lnSpc>
            </a:pPr>
            <a:r>
              <a:rPr lang="zh-CN" altLang="en-US" sz="2400">
                <a:latin typeface="Times New Roman" charset="0"/>
                <a:ea typeface="宋体" charset="0"/>
              </a:rPr>
              <a:t>使用客户端蜜罐环境访问待验证网页，根据蜜罐系统上的动态行为确认是否包含网页木马</a:t>
            </a:r>
          </a:p>
          <a:p>
            <a:pPr>
              <a:lnSpc>
                <a:spcPct val="80000"/>
              </a:lnSpc>
            </a:pPr>
            <a:r>
              <a:rPr lang="zh-CN" altLang="en-US" sz="2800">
                <a:latin typeface="Times New Roman" charset="0"/>
                <a:ea typeface="宋体" charset="0"/>
              </a:rPr>
              <a:t>动态行为分析技术</a:t>
            </a:r>
          </a:p>
          <a:p>
            <a:pPr lvl="1">
              <a:lnSpc>
                <a:spcPct val="80000"/>
              </a:lnSpc>
            </a:pPr>
            <a:r>
              <a:rPr lang="zh-CN" altLang="en-US" sz="2400">
                <a:latin typeface="Times New Roman" charset="0"/>
                <a:ea typeface="宋体" charset="0"/>
              </a:rPr>
              <a:t>恶意代码自动分析平台</a:t>
            </a:r>
            <a:r>
              <a:rPr lang="en-US" altLang="zh-CN" sz="2400">
                <a:latin typeface="Times New Roman" charset="0"/>
                <a:ea typeface="宋体" charset="0"/>
              </a:rPr>
              <a:t>242</a:t>
            </a:r>
            <a:r>
              <a:rPr lang="zh-CN" altLang="en-US" sz="2400">
                <a:latin typeface="Times New Roman" charset="0"/>
                <a:ea typeface="宋体" charset="0"/>
              </a:rPr>
              <a:t>项目研究成果</a:t>
            </a:r>
          </a:p>
          <a:p>
            <a:pPr lvl="1">
              <a:lnSpc>
                <a:spcPct val="80000"/>
              </a:lnSpc>
            </a:pPr>
            <a:r>
              <a:rPr lang="en-US" altLang="zh-CN" sz="2400">
                <a:latin typeface="Times New Roman" charset="0"/>
                <a:ea typeface="宋体" charset="0"/>
              </a:rPr>
              <a:t>MwSniffer: </a:t>
            </a:r>
            <a:r>
              <a:rPr lang="zh-CN" altLang="en-US" sz="2400">
                <a:latin typeface="Times New Roman" charset="0"/>
                <a:ea typeface="宋体" charset="0"/>
              </a:rPr>
              <a:t>基于</a:t>
            </a:r>
            <a:r>
              <a:rPr lang="en-US" altLang="zh-CN" sz="2400">
                <a:latin typeface="Times New Roman" charset="0"/>
                <a:ea typeface="宋体" charset="0"/>
              </a:rPr>
              <a:t>API</a:t>
            </a:r>
            <a:r>
              <a:rPr lang="zh-CN" altLang="en-US" sz="2400">
                <a:latin typeface="Times New Roman" charset="0"/>
                <a:ea typeface="宋体" charset="0"/>
              </a:rPr>
              <a:t>调用劫持的恶意行为分析软件</a:t>
            </a:r>
          </a:p>
          <a:p>
            <a:pPr lvl="1">
              <a:lnSpc>
                <a:spcPct val="80000"/>
              </a:lnSpc>
            </a:pPr>
            <a:r>
              <a:rPr lang="zh-CN" altLang="en-US" sz="2400">
                <a:latin typeface="Times New Roman" charset="0"/>
                <a:ea typeface="宋体" charset="0"/>
              </a:rPr>
              <a:t>轻量级沙箱技术</a:t>
            </a:r>
            <a:r>
              <a:rPr lang="en-US" altLang="zh-CN" sz="2400">
                <a:latin typeface="Times New Roman" charset="0"/>
                <a:ea typeface="宋体" charset="0"/>
              </a:rPr>
              <a:t>(FVM Sandbox)</a:t>
            </a:r>
          </a:p>
          <a:p>
            <a:pPr lvl="2">
              <a:lnSpc>
                <a:spcPct val="80000"/>
              </a:lnSpc>
            </a:pPr>
            <a:r>
              <a:rPr lang="zh-CN" altLang="en-US" sz="2000">
                <a:latin typeface="Times New Roman" charset="0"/>
                <a:ea typeface="宋体" charset="0"/>
              </a:rPr>
              <a:t>物理主机上的进程级轻量级虚拟机</a:t>
            </a:r>
          </a:p>
          <a:p>
            <a:pPr lvl="2">
              <a:lnSpc>
                <a:spcPct val="80000"/>
              </a:lnSpc>
            </a:pPr>
            <a:r>
              <a:rPr lang="zh-CN" altLang="en-US" sz="2000">
                <a:latin typeface="Times New Roman" charset="0"/>
                <a:ea typeface="宋体" charset="0"/>
              </a:rPr>
              <a:t>支持隔离受控环境下的多进程并发执行与动态分析</a:t>
            </a:r>
          </a:p>
          <a:p>
            <a:pPr lvl="2">
              <a:lnSpc>
                <a:spcPct val="80000"/>
              </a:lnSpc>
            </a:pPr>
            <a:r>
              <a:rPr lang="zh-CN" altLang="en-US" sz="2000">
                <a:latin typeface="Times New Roman" charset="0"/>
                <a:ea typeface="宋体" charset="0"/>
              </a:rPr>
              <a:t>能够大幅提高动态行为分析性能</a:t>
            </a:r>
          </a:p>
        </p:txBody>
      </p:sp>
    </p:spTree>
    <p:extLst>
      <p:ext uri="{BB962C8B-B14F-4D97-AF65-F5344CB8AC3E}">
        <p14:creationId xmlns:p14="http://schemas.microsoft.com/office/powerpoint/2010/main" val="31605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43"/>
          <p:cNvSpPr>
            <a:spLocks noGrp="1" noChangeArrowheads="1"/>
          </p:cNvSpPr>
          <p:nvPr>
            <p:ph type="sldNum" sz="quarter" idx="12"/>
          </p:nvPr>
        </p:nvSpPr>
        <p:spPr>
          <a:xfrm>
            <a:off x="609600" y="6245225"/>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宋体" charset="0"/>
                <a:cs typeface="宋体" charset="0"/>
              </a:defRPr>
            </a:lvl1pPr>
            <a:lvl2pPr marL="742950" indent="-285750" eaLnBrk="0" hangingPunct="0">
              <a:defRPr sz="2000">
                <a:solidFill>
                  <a:schemeClr val="tx1"/>
                </a:solidFill>
                <a:latin typeface="Verdana" charset="0"/>
                <a:ea typeface="宋体" charset="0"/>
                <a:cs typeface="宋体" charset="0"/>
              </a:defRPr>
            </a:lvl2pPr>
            <a:lvl3pPr marL="1143000" indent="-228600" eaLnBrk="0" hangingPunct="0">
              <a:defRPr sz="2000">
                <a:solidFill>
                  <a:schemeClr val="tx1"/>
                </a:solidFill>
                <a:latin typeface="Verdana" charset="0"/>
                <a:ea typeface="宋体" charset="0"/>
                <a:cs typeface="宋体" charset="0"/>
              </a:defRPr>
            </a:lvl3pPr>
            <a:lvl4pPr marL="1600200" indent="-228600" eaLnBrk="0" hangingPunct="0">
              <a:defRPr sz="2000">
                <a:solidFill>
                  <a:schemeClr val="tx1"/>
                </a:solidFill>
                <a:latin typeface="Verdana" charset="0"/>
                <a:ea typeface="宋体" charset="0"/>
                <a:cs typeface="宋体" charset="0"/>
              </a:defRPr>
            </a:lvl4pPr>
            <a:lvl5pPr marL="2057400" indent="-228600" eaLnBrk="0" hangingPunct="0">
              <a:defRPr sz="2000">
                <a:solidFill>
                  <a:schemeClr val="tx1"/>
                </a:solidFill>
                <a:latin typeface="Verdana" charset="0"/>
                <a:ea typeface="宋体" charset="0"/>
                <a:cs typeface="宋体" charset="0"/>
              </a:defRPr>
            </a:lvl5pPr>
            <a:lvl6pPr marL="2514600" indent="-228600" eaLnBrk="0" fontAlgn="base" hangingPunct="0">
              <a:spcBef>
                <a:spcPct val="0"/>
              </a:spcBef>
              <a:spcAft>
                <a:spcPct val="0"/>
              </a:spcAft>
              <a:defRPr sz="2000">
                <a:solidFill>
                  <a:schemeClr val="tx1"/>
                </a:solidFill>
                <a:latin typeface="Verdana" charset="0"/>
                <a:ea typeface="宋体" charset="0"/>
                <a:cs typeface="宋体" charset="0"/>
              </a:defRPr>
            </a:lvl6pPr>
            <a:lvl7pPr marL="2971800" indent="-228600" eaLnBrk="0" fontAlgn="base" hangingPunct="0">
              <a:spcBef>
                <a:spcPct val="0"/>
              </a:spcBef>
              <a:spcAft>
                <a:spcPct val="0"/>
              </a:spcAft>
              <a:defRPr sz="2000">
                <a:solidFill>
                  <a:schemeClr val="tx1"/>
                </a:solidFill>
                <a:latin typeface="Verdana" charset="0"/>
                <a:ea typeface="宋体" charset="0"/>
                <a:cs typeface="宋体" charset="0"/>
              </a:defRPr>
            </a:lvl7pPr>
            <a:lvl8pPr marL="3429000" indent="-228600" eaLnBrk="0" fontAlgn="base" hangingPunct="0">
              <a:spcBef>
                <a:spcPct val="0"/>
              </a:spcBef>
              <a:spcAft>
                <a:spcPct val="0"/>
              </a:spcAft>
              <a:defRPr sz="2000">
                <a:solidFill>
                  <a:schemeClr val="tx1"/>
                </a:solidFill>
                <a:latin typeface="Verdana" charset="0"/>
                <a:ea typeface="宋体" charset="0"/>
                <a:cs typeface="宋体" charset="0"/>
              </a:defRPr>
            </a:lvl8pPr>
            <a:lvl9pPr marL="3886200" indent="-228600" eaLnBrk="0" fontAlgn="base" hangingPunct="0">
              <a:spcBef>
                <a:spcPct val="0"/>
              </a:spcBef>
              <a:spcAft>
                <a:spcPct val="0"/>
              </a:spcAft>
              <a:defRPr sz="2000">
                <a:solidFill>
                  <a:schemeClr val="tx1"/>
                </a:solidFill>
                <a:latin typeface="Verdana" charset="0"/>
                <a:ea typeface="宋体" charset="0"/>
                <a:cs typeface="宋体" charset="0"/>
              </a:defRPr>
            </a:lvl9pPr>
          </a:lstStyle>
          <a:p>
            <a:pPr algn="l" eaLnBrk="1" hangingPunct="1"/>
            <a:r>
              <a:rPr lang="zh-CN" altLang="en-US" sz="1200"/>
              <a:t>第</a:t>
            </a:r>
            <a:fld id="{9D70A63E-0E78-0C47-9B11-94244AED9D32}" type="slidenum">
              <a:rPr lang="en-US" altLang="zh-CN" sz="1200"/>
              <a:pPr algn="l" eaLnBrk="1" hangingPunct="1"/>
              <a:t>73</a:t>
            </a:fld>
            <a:r>
              <a:rPr lang="zh-CN" altLang="en-US" sz="1200"/>
              <a:t>页</a:t>
            </a:r>
          </a:p>
        </p:txBody>
      </p:sp>
      <p:sp>
        <p:nvSpPr>
          <p:cNvPr id="55299" name="Rectangle 2"/>
          <p:cNvSpPr>
            <a:spLocks noGrp="1" noChangeArrowheads="1"/>
          </p:cNvSpPr>
          <p:nvPr>
            <p:ph type="title"/>
          </p:nvPr>
        </p:nvSpPr>
        <p:spPr>
          <a:xfrm>
            <a:off x="1763688" y="260648"/>
            <a:ext cx="8001000" cy="603920"/>
          </a:xfrm>
        </p:spPr>
        <p:txBody>
          <a:bodyPr/>
          <a:lstStyle/>
          <a:p>
            <a:r>
              <a:rPr lang="zh-CN" altLang="en-US" sz="4000" dirty="0">
                <a:latin typeface="Verdana" charset="0"/>
                <a:ea typeface="宋体" charset="0"/>
              </a:rPr>
              <a:t>木马网络追踪技术</a:t>
            </a:r>
          </a:p>
        </p:txBody>
      </p:sp>
      <p:sp>
        <p:nvSpPr>
          <p:cNvPr id="55300" name="Rectangle 3"/>
          <p:cNvSpPr>
            <a:spLocks noGrp="1" noChangeArrowheads="1"/>
          </p:cNvSpPr>
          <p:nvPr>
            <p:ph type="body" idx="1"/>
          </p:nvPr>
        </p:nvSpPr>
        <p:spPr/>
        <p:txBody>
          <a:bodyPr/>
          <a:lstStyle/>
          <a:p>
            <a:pPr>
              <a:lnSpc>
                <a:spcPct val="90000"/>
              </a:lnSpc>
            </a:pPr>
            <a:r>
              <a:rPr lang="zh-CN" altLang="en-US" sz="2400">
                <a:latin typeface="Times New Roman" charset="0"/>
                <a:ea typeface="宋体" charset="0"/>
              </a:rPr>
              <a:t>目标</a:t>
            </a:r>
          </a:p>
          <a:p>
            <a:pPr lvl="1">
              <a:lnSpc>
                <a:spcPct val="90000"/>
              </a:lnSpc>
            </a:pPr>
            <a:r>
              <a:rPr lang="zh-CN" altLang="en-US" sz="2400">
                <a:latin typeface="Times New Roman" charset="0"/>
                <a:ea typeface="宋体" charset="0"/>
              </a:rPr>
              <a:t>深入追踪和获取已确认网页木马案例的相关信息，支持应急响应、案例侦查、站点安全性评估等实际应用</a:t>
            </a:r>
          </a:p>
          <a:p>
            <a:pPr>
              <a:lnSpc>
                <a:spcPct val="90000"/>
              </a:lnSpc>
            </a:pPr>
            <a:r>
              <a:rPr lang="zh-CN" altLang="en-US" sz="2400">
                <a:latin typeface="Times New Roman" charset="0"/>
                <a:ea typeface="宋体" charset="0"/>
              </a:rPr>
              <a:t>木马网络追踪技术</a:t>
            </a:r>
          </a:p>
          <a:p>
            <a:pPr lvl="1">
              <a:lnSpc>
                <a:spcPct val="90000"/>
              </a:lnSpc>
            </a:pPr>
            <a:r>
              <a:rPr lang="en-US" altLang="zh-CN" sz="2400">
                <a:latin typeface="Times New Roman" charset="0"/>
                <a:ea typeface="宋体" charset="0"/>
              </a:rPr>
              <a:t>MwHunter: </a:t>
            </a:r>
            <a:r>
              <a:rPr lang="zh-CN" altLang="en-US" sz="2400">
                <a:latin typeface="Times New Roman" charset="0"/>
                <a:ea typeface="宋体" charset="0"/>
              </a:rPr>
              <a:t>网页木马追踪和定位系统</a:t>
            </a:r>
          </a:p>
          <a:p>
            <a:pPr lvl="2">
              <a:lnSpc>
                <a:spcPct val="90000"/>
              </a:lnSpc>
            </a:pPr>
            <a:r>
              <a:rPr lang="zh-CN" altLang="en-US" sz="1800">
                <a:latin typeface="Times New Roman" charset="0"/>
                <a:ea typeface="宋体" charset="0"/>
              </a:rPr>
              <a:t>采用浏览器</a:t>
            </a:r>
            <a:r>
              <a:rPr lang="en-US" altLang="zh-CN" sz="1800">
                <a:latin typeface="Times New Roman" charset="0"/>
                <a:ea typeface="宋体" charset="0"/>
              </a:rPr>
              <a:t>BHO</a:t>
            </a:r>
            <a:r>
              <a:rPr lang="zh-CN" altLang="en-US" sz="1800">
                <a:latin typeface="Times New Roman" charset="0"/>
                <a:ea typeface="宋体" charset="0"/>
              </a:rPr>
              <a:t>方式递归精确访问木马网络每个节点</a:t>
            </a:r>
          </a:p>
          <a:p>
            <a:pPr lvl="2">
              <a:lnSpc>
                <a:spcPct val="90000"/>
              </a:lnSpc>
            </a:pPr>
            <a:r>
              <a:rPr lang="zh-CN" altLang="en-US" sz="1800">
                <a:latin typeface="Times New Roman" charset="0"/>
                <a:ea typeface="宋体" charset="0"/>
              </a:rPr>
              <a:t>精确定位网页木马链接、木马宿主站点</a:t>
            </a:r>
          </a:p>
          <a:p>
            <a:pPr lvl="2">
              <a:lnSpc>
                <a:spcPct val="90000"/>
              </a:lnSpc>
            </a:pPr>
            <a:r>
              <a:rPr lang="zh-CN" altLang="en-US" sz="1800">
                <a:latin typeface="Times New Roman" charset="0"/>
                <a:ea typeface="宋体" charset="0"/>
              </a:rPr>
              <a:t>结合域名查询、地理信息查询获取宿主站点注册者信息</a:t>
            </a:r>
          </a:p>
          <a:p>
            <a:pPr lvl="1">
              <a:lnSpc>
                <a:spcPct val="90000"/>
              </a:lnSpc>
            </a:pPr>
            <a:r>
              <a:rPr lang="en-US" altLang="zh-CN" sz="2400">
                <a:latin typeface="Times New Roman" charset="0"/>
                <a:ea typeface="宋体" charset="0"/>
              </a:rPr>
              <a:t>MwFetcher: </a:t>
            </a:r>
            <a:r>
              <a:rPr lang="zh-CN" altLang="en-US" sz="2400">
                <a:latin typeface="Times New Roman" charset="0"/>
                <a:ea typeface="宋体" charset="0"/>
              </a:rPr>
              <a:t>网页木马、植入恶意代码采集系统</a:t>
            </a:r>
          </a:p>
        </p:txBody>
      </p:sp>
    </p:spTree>
    <p:extLst>
      <p:ext uri="{BB962C8B-B14F-4D97-AF65-F5344CB8AC3E}">
        <p14:creationId xmlns:p14="http://schemas.microsoft.com/office/powerpoint/2010/main" val="328555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23628" y="188640"/>
            <a:ext cx="8001000" cy="675928"/>
          </a:xfrm>
        </p:spPr>
        <p:txBody>
          <a:bodyPr/>
          <a:lstStyle/>
          <a:p>
            <a:r>
              <a:rPr lang="zh-CN" altLang="en-US" dirty="0"/>
              <a:t>中国市场的浏览器混战</a:t>
            </a: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8</a:t>
            </a:fld>
            <a:endParaRPr lang="en-US" altLang="zh-CN"/>
          </a:p>
        </p:txBody>
      </p:sp>
      <p:pic>
        <p:nvPicPr>
          <p:cNvPr id="8" name="图片 3" descr="948bcfc8ce8df53c7f3e6f13.jpg"/>
          <p:cNvPicPr>
            <a:picLocks noChangeAspect="1"/>
          </p:cNvPicPr>
          <p:nvPr/>
        </p:nvPicPr>
        <p:blipFill>
          <a:blip r:embed="rId2"/>
          <a:stretch>
            <a:fillRect/>
          </a:stretch>
        </p:blipFill>
        <p:spPr>
          <a:xfrm>
            <a:off x="5724128" y="1484784"/>
            <a:ext cx="1930920" cy="2063190"/>
          </a:xfrm>
          <a:prstGeom prst="rect">
            <a:avLst/>
          </a:prstGeom>
        </p:spPr>
      </p:pic>
      <p:pic>
        <p:nvPicPr>
          <p:cNvPr id="9" name="Picture 2"/>
          <p:cNvPicPr>
            <a:picLocks noChangeAspect="1" noChangeArrowheads="1"/>
          </p:cNvPicPr>
          <p:nvPr/>
        </p:nvPicPr>
        <p:blipFill>
          <a:blip r:embed="rId3"/>
          <a:srcRect/>
          <a:stretch>
            <a:fillRect/>
          </a:stretch>
        </p:blipFill>
        <p:spPr bwMode="auto">
          <a:xfrm>
            <a:off x="6732240" y="3284984"/>
            <a:ext cx="1418134" cy="1326641"/>
          </a:xfrm>
          <a:prstGeom prst="rect">
            <a:avLst/>
          </a:prstGeom>
          <a:noFill/>
          <a:ln w="9525">
            <a:noFill/>
            <a:miter lim="800000"/>
            <a:headEnd/>
            <a:tailEnd/>
          </a:ln>
        </p:spPr>
      </p:pic>
      <p:pic>
        <p:nvPicPr>
          <p:cNvPr id="10" name="图片 5" descr="948bcfc8ce8df53c7f3e6f13.jpg"/>
          <p:cNvPicPr>
            <a:picLocks noChangeAspect="1"/>
          </p:cNvPicPr>
          <p:nvPr/>
        </p:nvPicPr>
        <p:blipFill>
          <a:blip r:embed="rId4"/>
          <a:stretch>
            <a:fillRect/>
          </a:stretch>
        </p:blipFill>
        <p:spPr>
          <a:xfrm>
            <a:off x="3275856" y="4725144"/>
            <a:ext cx="2014384" cy="1573138"/>
          </a:xfrm>
          <a:prstGeom prst="rect">
            <a:avLst/>
          </a:prstGeom>
        </p:spPr>
      </p:pic>
      <p:pic>
        <p:nvPicPr>
          <p:cNvPr id="11" name="Picture 10"/>
          <p:cNvPicPr>
            <a:picLocks noChangeAspect="1"/>
          </p:cNvPicPr>
          <p:nvPr/>
        </p:nvPicPr>
        <p:blipFill>
          <a:blip r:embed="rId5"/>
          <a:stretch>
            <a:fillRect/>
          </a:stretch>
        </p:blipFill>
        <p:spPr>
          <a:xfrm>
            <a:off x="1187624" y="4005064"/>
            <a:ext cx="1930400" cy="2540000"/>
          </a:xfrm>
          <a:prstGeom prst="rect">
            <a:avLst/>
          </a:prstGeom>
        </p:spPr>
      </p:pic>
      <p:pic>
        <p:nvPicPr>
          <p:cNvPr id="12" name="Picture 11"/>
          <p:cNvPicPr>
            <a:picLocks noChangeAspect="1"/>
          </p:cNvPicPr>
          <p:nvPr/>
        </p:nvPicPr>
        <p:blipFill>
          <a:blip r:embed="rId6"/>
          <a:stretch>
            <a:fillRect/>
          </a:stretch>
        </p:blipFill>
        <p:spPr>
          <a:xfrm>
            <a:off x="5508104" y="4509120"/>
            <a:ext cx="1832992" cy="1832992"/>
          </a:xfrm>
          <a:prstGeom prst="rect">
            <a:avLst/>
          </a:prstGeom>
        </p:spPr>
      </p:pic>
      <p:pic>
        <p:nvPicPr>
          <p:cNvPr id="13" name="Picture 12"/>
          <p:cNvPicPr>
            <a:picLocks noChangeAspect="1"/>
          </p:cNvPicPr>
          <p:nvPr/>
        </p:nvPicPr>
        <p:blipFill>
          <a:blip r:embed="rId7"/>
          <a:stretch>
            <a:fillRect/>
          </a:stretch>
        </p:blipFill>
        <p:spPr>
          <a:xfrm>
            <a:off x="2555776" y="1700808"/>
            <a:ext cx="1656184" cy="1770666"/>
          </a:xfrm>
          <a:prstGeom prst="rect">
            <a:avLst/>
          </a:prstGeom>
        </p:spPr>
      </p:pic>
      <p:pic>
        <p:nvPicPr>
          <p:cNvPr id="14" name="图片 9" descr="2009116195235621.png"/>
          <p:cNvPicPr>
            <a:picLocks noChangeAspect="1"/>
          </p:cNvPicPr>
          <p:nvPr/>
        </p:nvPicPr>
        <p:blipFill>
          <a:blip r:embed="rId8"/>
          <a:stretch>
            <a:fillRect/>
          </a:stretch>
        </p:blipFill>
        <p:spPr>
          <a:xfrm>
            <a:off x="1187624" y="2420888"/>
            <a:ext cx="1368152" cy="1368152"/>
          </a:xfrm>
          <a:prstGeom prst="rect">
            <a:avLst/>
          </a:prstGeom>
        </p:spPr>
      </p:pic>
      <p:sp>
        <p:nvSpPr>
          <p:cNvPr id="15" name="Rectangle 14"/>
          <p:cNvSpPr/>
          <p:nvPr/>
        </p:nvSpPr>
        <p:spPr>
          <a:xfrm>
            <a:off x="3779912" y="3573016"/>
            <a:ext cx="1569660" cy="923330"/>
          </a:xfrm>
          <a:prstGeom prst="rect">
            <a:avLst/>
          </a:prstGeom>
          <a:noFill/>
        </p:spPr>
        <p:txBody>
          <a:bodyPr wrap="none" lIns="91440" tIns="45720" rIns="91440" bIns="45720">
            <a:spAutoFit/>
          </a:bodyPr>
          <a:lstStyle/>
          <a:p>
            <a:pPr algn="ctr"/>
            <a:r>
              <a:rPr lang="zh-CN" alt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群殴</a:t>
            </a:r>
            <a:endParaRPr lang="en-US" altLang="zh-CN"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endParaRPr>
          </a:p>
        </p:txBody>
      </p:sp>
      <p:pic>
        <p:nvPicPr>
          <p:cNvPr id="16" name="图片 8" descr="948bcfc8ce8df53c7f3e6f13.jpg"/>
          <p:cNvPicPr>
            <a:picLocks noChangeAspect="1"/>
          </p:cNvPicPr>
          <p:nvPr/>
        </p:nvPicPr>
        <p:blipFill>
          <a:blip r:embed="rId9"/>
          <a:stretch>
            <a:fillRect/>
          </a:stretch>
        </p:blipFill>
        <p:spPr>
          <a:xfrm>
            <a:off x="4427984" y="1772816"/>
            <a:ext cx="1440160" cy="1759153"/>
          </a:xfrm>
          <a:prstGeom prst="rect">
            <a:avLst/>
          </a:prstGeom>
        </p:spPr>
      </p:pic>
    </p:spTree>
    <p:extLst>
      <p:ext uri="{BB962C8B-B14F-4D97-AF65-F5344CB8AC3E}">
        <p14:creationId xmlns:p14="http://schemas.microsoft.com/office/powerpoint/2010/main" val="401680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ox(in)">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27384"/>
            <a:ext cx="8001000" cy="1216025"/>
          </a:xfrm>
        </p:spPr>
        <p:txBody>
          <a:bodyPr/>
          <a:lstStyle/>
          <a:p>
            <a:r>
              <a:rPr lang="zh-CN" altLang="en-US" sz="3800" dirty="0"/>
              <a:t>第三次浏览器大战</a:t>
            </a:r>
            <a:br>
              <a:rPr lang="en-US" altLang="zh-CN" sz="3800" dirty="0"/>
            </a:br>
            <a:r>
              <a:rPr lang="en-US" altLang="zh-CN" sz="3800" dirty="0"/>
              <a:t>-</a:t>
            </a:r>
            <a:r>
              <a:rPr lang="zh-CN" altLang="en-US" sz="3800" dirty="0"/>
              <a:t>移动终端上的浏览器之争</a:t>
            </a:r>
            <a:r>
              <a:rPr lang="zh-CN" sz="3800" dirty="0">
                <a:effectLst/>
              </a:rPr>
              <a:t> </a:t>
            </a:r>
            <a:endParaRPr lang="en-US" sz="3800" dirty="0"/>
          </a:p>
        </p:txBody>
      </p:sp>
      <p:sp>
        <p:nvSpPr>
          <p:cNvPr id="3" name="Content Placeholder 2"/>
          <p:cNvSpPr>
            <a:spLocks noGrp="1"/>
          </p:cNvSpPr>
          <p:nvPr>
            <p:ph idx="1"/>
          </p:nvPr>
        </p:nvSpPr>
        <p:spPr/>
        <p:txBody>
          <a:bodyPr/>
          <a:lstStyle/>
          <a:p>
            <a:r>
              <a:rPr lang="zh-CN" altLang="en-US" dirty="0"/>
              <a:t>群雄争霸</a:t>
            </a:r>
            <a:endParaRPr lang="en-US" altLang="zh-CN" dirty="0"/>
          </a:p>
          <a:p>
            <a:pPr lvl="1"/>
            <a:r>
              <a:rPr lang="en-US" altLang="zh-CN" dirty="0"/>
              <a:t>WAP </a:t>
            </a:r>
            <a:r>
              <a:rPr lang="en-US" altLang="zh-CN" dirty="0">
                <a:sym typeface="Wingdings"/>
              </a:rPr>
              <a:t> Web</a:t>
            </a:r>
          </a:p>
          <a:p>
            <a:pPr lvl="1"/>
            <a:endParaRPr lang="en-US" altLang="zh-CN" dirty="0"/>
          </a:p>
          <a:p>
            <a:r>
              <a:rPr lang="zh-CN" altLang="en-US" dirty="0"/>
              <a:t>苹果：</a:t>
            </a:r>
            <a:r>
              <a:rPr lang="en-US" altLang="zh-CN" dirty="0"/>
              <a:t>Safari</a:t>
            </a:r>
          </a:p>
          <a:p>
            <a:r>
              <a:rPr lang="en-US" altLang="zh-CN" dirty="0"/>
              <a:t>Google</a:t>
            </a:r>
            <a:r>
              <a:rPr lang="zh-CN" altLang="en-US" dirty="0"/>
              <a:t>：</a:t>
            </a:r>
            <a:r>
              <a:rPr lang="en-US" altLang="zh-CN" dirty="0"/>
              <a:t>Chrome Lite</a:t>
            </a:r>
          </a:p>
          <a:p>
            <a:r>
              <a:rPr lang="en-US" altLang="zh-CN" dirty="0"/>
              <a:t>Opera Mini</a:t>
            </a:r>
          </a:p>
          <a:p>
            <a:r>
              <a:rPr lang="en-US" altLang="zh-CN" dirty="0"/>
              <a:t>UC Web</a:t>
            </a:r>
          </a:p>
          <a:p>
            <a:r>
              <a:rPr lang="en-US" altLang="zh-CN" dirty="0"/>
              <a:t>QQ</a:t>
            </a:r>
            <a:r>
              <a:rPr lang="zh-CN" altLang="en-US" dirty="0"/>
              <a:t>／</a:t>
            </a:r>
            <a:r>
              <a:rPr lang="en-US" altLang="zh-CN" dirty="0" err="1"/>
              <a:t>baidu</a:t>
            </a:r>
            <a:r>
              <a:rPr lang="zh-CN" altLang="en-US" dirty="0"/>
              <a:t>／</a:t>
            </a:r>
            <a:r>
              <a:rPr lang="en-US" altLang="zh-CN" dirty="0"/>
              <a:t>……</a:t>
            </a:r>
            <a:endParaRPr lang="en-US" dirty="0"/>
          </a:p>
        </p:txBody>
      </p:sp>
      <p:sp>
        <p:nvSpPr>
          <p:cNvPr id="4" name="Date Placeholder 3"/>
          <p:cNvSpPr>
            <a:spLocks noGrp="1"/>
          </p:cNvSpPr>
          <p:nvPr>
            <p:ph type="dt" sz="half" idx="10"/>
          </p:nvPr>
        </p:nvSpPr>
        <p:spPr/>
        <p:txBody>
          <a:bodyPr/>
          <a:lstStyle/>
          <a:p>
            <a:fld id="{0EC02F48-C18D-9341-970A-CB08C8DFFE3C}" type="datetime2">
              <a:rPr lang="zh-CN" altLang="en-US" smtClean="0"/>
              <a:pPr/>
              <a:t>2022年9月2日</a:t>
            </a:fld>
            <a:endParaRPr lang="en-US" altLang="zh-CN"/>
          </a:p>
        </p:txBody>
      </p:sp>
      <p:sp>
        <p:nvSpPr>
          <p:cNvPr id="6" name="Slide Number Placeholder 5"/>
          <p:cNvSpPr>
            <a:spLocks noGrp="1"/>
          </p:cNvSpPr>
          <p:nvPr>
            <p:ph type="sldNum" sz="quarter" idx="12"/>
          </p:nvPr>
        </p:nvSpPr>
        <p:spPr/>
        <p:txBody>
          <a:bodyPr/>
          <a:lstStyle/>
          <a:p>
            <a:fld id="{685322AD-2799-2C45-BE0E-FA93B8727AB9}" type="slidenum">
              <a:rPr lang="en-US" altLang="zh-CN" smtClean="0"/>
              <a:pPr/>
              <a:t>9</a:t>
            </a:fld>
            <a:endParaRPr lang="en-US" altLang="zh-CN"/>
          </a:p>
        </p:txBody>
      </p:sp>
    </p:spTree>
    <p:extLst>
      <p:ext uri="{BB962C8B-B14F-4D97-AF65-F5344CB8AC3E}">
        <p14:creationId xmlns:p14="http://schemas.microsoft.com/office/powerpoint/2010/main" val="2000037708"/>
      </p:ext>
    </p:extLst>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Profile</Template>
  <TotalTime>13941</TotalTime>
  <Words>5353</Words>
  <Application>Microsoft Office PowerPoint</Application>
  <PresentationFormat>全屏显示(4:3)</PresentationFormat>
  <Paragraphs>823</Paragraphs>
  <Slides>73</Slides>
  <Notes>21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85" baseType="lpstr">
      <vt:lpstr>Arial, Helvetica, sans-serif</vt:lpstr>
      <vt:lpstr>黑体</vt:lpstr>
      <vt:lpstr>华文隶书</vt:lpstr>
      <vt:lpstr>宋体</vt:lpstr>
      <vt:lpstr>Arial</vt:lpstr>
      <vt:lpstr>Calibri</vt:lpstr>
      <vt:lpstr>Garamond</vt:lpstr>
      <vt:lpstr>Times New Roman</vt:lpstr>
      <vt:lpstr>Verdana</vt:lpstr>
      <vt:lpstr>Wingdings</vt:lpstr>
      <vt:lpstr>Profile</vt:lpstr>
      <vt:lpstr>Visio</vt:lpstr>
      <vt:lpstr>电子科技大学 网络与系统攻击技术课程</vt:lpstr>
      <vt:lpstr>内容</vt:lpstr>
      <vt:lpstr>Web浏览器(Web Browser)</vt:lpstr>
      <vt:lpstr>第一次浏览器大战</vt:lpstr>
      <vt:lpstr>第一次浏览器大战结局</vt:lpstr>
      <vt:lpstr>第二次浏览器大战</vt:lpstr>
      <vt:lpstr>第二次浏览器大战进展</vt:lpstr>
      <vt:lpstr>中国市场的浏览器混战</vt:lpstr>
      <vt:lpstr>第三次浏览器大战 -移动终端上的浏览器之争 </vt:lpstr>
      <vt:lpstr>浏览器技术的发展</vt:lpstr>
      <vt:lpstr>现代浏览器的技术结构</vt:lpstr>
      <vt:lpstr>现代浏览器的可扩展性</vt:lpstr>
      <vt:lpstr>现代浏览器的安全问题</vt:lpstr>
      <vt:lpstr>Web浏览安全威胁类型</vt:lpstr>
      <vt:lpstr>内容</vt:lpstr>
      <vt:lpstr>PowerPoint 演示文稿</vt:lpstr>
      <vt:lpstr>网络钓鱼(Phishing)</vt:lpstr>
      <vt:lpstr>钓鱼攻击策略－架设钓鱼网站</vt:lpstr>
      <vt:lpstr>钓鱼攻击策略－欺骗技术</vt:lpstr>
      <vt:lpstr>网络钓鱼邮件示例</vt:lpstr>
      <vt:lpstr>钓鱼攻击策略－欺骗的技巧</vt:lpstr>
      <vt:lpstr>蜜罐实际捕获的Phishing案例</vt:lpstr>
      <vt:lpstr>网站钓鱼防范措施</vt:lpstr>
      <vt:lpstr>业界应对趋势</vt:lpstr>
      <vt:lpstr>内容</vt:lpstr>
      <vt:lpstr>恶意木马与流氓软件下载</vt:lpstr>
      <vt:lpstr>免费下载软件捆绑问题实验分析</vt:lpstr>
      <vt:lpstr>自动化软件安装分析</vt:lpstr>
      <vt:lpstr>分析结果展示</vt:lpstr>
      <vt:lpstr>绑定插件的软件分类</vt:lpstr>
      <vt:lpstr>其他软件分析结果</vt:lpstr>
      <vt:lpstr>SiteAdvisor</vt:lpstr>
      <vt:lpstr>内容</vt:lpstr>
      <vt:lpstr>网页木马</vt:lpstr>
      <vt:lpstr>网页木马在国内的发展历程</vt:lpstr>
      <vt:lpstr> 2010年上半年主流网页木马</vt:lpstr>
      <vt:lpstr>典型网页木马- MS06-014网马</vt:lpstr>
      <vt:lpstr>典型网页木马 -  ANI网马</vt:lpstr>
      <vt:lpstr>MS07-017网马利用追踪结果</vt:lpstr>
      <vt:lpstr>网马生成器</vt:lpstr>
      <vt:lpstr>网络访问流量重定向机制</vt:lpstr>
      <vt:lpstr>网页木马“感染链”</vt:lpstr>
      <vt:lpstr>网页木马感染链示例</vt:lpstr>
      <vt:lpstr>一个实际的网页挂马案例</vt:lpstr>
      <vt:lpstr>Google SafeBrowsing</vt:lpstr>
      <vt:lpstr>关于网页木马的研究工作</vt:lpstr>
      <vt:lpstr>网页木马背后驱动的地下经济链调查分析</vt:lpstr>
      <vt:lpstr>对地下经济链黑市的监测分析</vt:lpstr>
      <vt:lpstr>网页木马总体技术流程</vt:lpstr>
      <vt:lpstr>中国万维网上网页木马的监测实验</vt:lpstr>
      <vt:lpstr>进一步追踪木马网络</vt:lpstr>
      <vt:lpstr>18dd.net木马网络案例研究</vt:lpstr>
      <vt:lpstr>2021年上半年CNCERT报告</vt:lpstr>
      <vt:lpstr>2021年上半年网站后门来源</vt:lpstr>
      <vt:lpstr>某大学网站挂马案例</vt:lpstr>
      <vt:lpstr>向挂马网站寄送的挂马事件通知</vt:lpstr>
      <vt:lpstr>应对网站挂马案例-事件通知</vt:lpstr>
      <vt:lpstr>应对网站挂马案例-事件处置</vt:lpstr>
      <vt:lpstr>网站挂马威胁防范措施</vt:lpstr>
      <vt:lpstr>内容</vt:lpstr>
      <vt:lpstr>不良信息内容过滤</vt:lpstr>
      <vt:lpstr>Internet Filtering Map</vt:lpstr>
      <vt:lpstr>GFW与“绿坝娘”</vt:lpstr>
      <vt:lpstr>层层围堵下的p民网</vt:lpstr>
      <vt:lpstr>PowerPoint 演示文稿</vt:lpstr>
      <vt:lpstr>Matrix</vt:lpstr>
      <vt:lpstr>网页木马所利用的安全漏洞</vt:lpstr>
      <vt:lpstr>M工程-北大网站挂马监测系统</vt:lpstr>
      <vt:lpstr>当前实际运行的网站挂马监测系统</vt:lpstr>
      <vt:lpstr>网页木马动态检测系统运行界面</vt:lpstr>
      <vt:lpstr>网页木马检测技术研究</vt:lpstr>
      <vt:lpstr>网页木马动态检测技术</vt:lpstr>
      <vt:lpstr>木马网络追踪技术</vt:lpstr>
    </vt:vector>
  </TitlesOfParts>
  <Company>computer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lagrange</cp:lastModifiedBy>
  <cp:revision>6355</cp:revision>
  <dcterms:created xsi:type="dcterms:W3CDTF">2005-06-29T02:16:32Z</dcterms:created>
  <dcterms:modified xsi:type="dcterms:W3CDTF">2022-09-02T10:51:28Z</dcterms:modified>
</cp:coreProperties>
</file>